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2" r:id="rId1"/>
  </p:sldMasterIdLst>
  <p:notesMasterIdLst>
    <p:notesMasterId r:id="rId25"/>
  </p:notesMasterIdLst>
  <p:sldIdLst>
    <p:sldId id="256" r:id="rId2"/>
    <p:sldId id="258" r:id="rId3"/>
    <p:sldId id="260" r:id="rId4"/>
    <p:sldId id="259" r:id="rId5"/>
    <p:sldId id="261" r:id="rId6"/>
    <p:sldId id="282" r:id="rId7"/>
    <p:sldId id="283" r:id="rId8"/>
    <p:sldId id="275" r:id="rId9"/>
    <p:sldId id="278" r:id="rId10"/>
    <p:sldId id="284" r:id="rId11"/>
    <p:sldId id="285" r:id="rId12"/>
    <p:sldId id="268" r:id="rId13"/>
    <p:sldId id="263" r:id="rId14"/>
    <p:sldId id="264" r:id="rId15"/>
    <p:sldId id="265" r:id="rId16"/>
    <p:sldId id="266" r:id="rId17"/>
    <p:sldId id="269" r:id="rId18"/>
    <p:sldId id="274" r:id="rId19"/>
    <p:sldId id="273" r:id="rId20"/>
    <p:sldId id="270" r:id="rId21"/>
    <p:sldId id="271" r:id="rId22"/>
    <p:sldId id="272"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CAP | Programming Essentials in Python" id="{61E24AAD-B2EC-4E86-849B-7CF28AD27296}">
          <p14:sldIdLst>
            <p14:sldId id="256"/>
          </p14:sldIdLst>
        </p14:section>
        <p14:section name="Contents" id="{00614629-20F8-4239-A612-53B014D6D6FC}">
          <p14:sldIdLst>
            <p14:sldId id="258"/>
          </p14:sldIdLst>
        </p14:section>
        <p14:section name="Overview" id="{614FB61A-CE95-408C-8144-FFFC8A79A5C2}">
          <p14:sldIdLst>
            <p14:sldId id="260"/>
            <p14:sldId id="259"/>
          </p14:sldIdLst>
        </p14:section>
        <p14:section name="Course Design" id="{DC419590-C947-48C8-9DE1-509903E166A5}">
          <p14:sldIdLst>
            <p14:sldId id="261"/>
            <p14:sldId id="282"/>
            <p14:sldId id="283"/>
            <p14:sldId id="275"/>
            <p14:sldId id="278"/>
            <p14:sldId id="284"/>
            <p14:sldId id="285"/>
          </p14:sldIdLst>
        </p14:section>
        <p14:section name="Scope And Sequence" id="{220333BC-6C11-4011-8070-E2598D3C696F}">
          <p14:sldIdLst>
            <p14:sldId id="268"/>
            <p14:sldId id="263"/>
            <p14:sldId id="264"/>
            <p14:sldId id="265"/>
            <p14:sldId id="266"/>
          </p14:sldIdLst>
        </p14:section>
        <p14:section name="How to Use the Course" id="{6617573E-58BD-4D36-B30D-55C5AC1E72C3}">
          <p14:sldIdLst>
            <p14:sldId id="269"/>
          </p14:sldIdLst>
        </p14:section>
        <p14:section name="Certification" id="{29C915E6-E102-4253-B545-A15051559037}">
          <p14:sldIdLst>
            <p14:sldId id="274"/>
          </p14:sldIdLst>
        </p14:section>
        <p14:section name="Why Learn Programming" id="{A3AB0B36-3090-435E-AF89-69C01F29348D}">
          <p14:sldIdLst>
            <p14:sldId id="273"/>
          </p14:sldIdLst>
        </p14:section>
        <p14:section name="Why Learn Python" id="{5546BA84-28D9-4307-BE21-8FB1062921DB}">
          <p14:sldIdLst>
            <p14:sldId id="270"/>
          </p14:sldIdLst>
        </p14:section>
        <p14:section name="Python Examples" id="{FA43C17F-9A62-4880-B2A1-6693F36C74F5}">
          <p14:sldIdLst>
            <p14:sldId id="271"/>
            <p14:sldId id="272"/>
            <p14:sldId id="28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Alan McNeice" initials="WM" lastIdx="1" clrIdx="0">
    <p:extLst/>
  </p:cmAuthor>
  <p:cmAuthor id="2" name="William Alan McNeice" initials="WM [2]" lastIdx="1" clrIdx="1">
    <p:extLst/>
  </p:cmAuthor>
  <p:cmAuthor id="3" name="William Alan McNeice" initials="WM [3]" lastIdx="1" clrIdx="2">
    <p:extLst/>
  </p:cmAuthor>
  <p:cmAuthor id="4" name="William Alan McNeice" initials="WM [4]" lastIdx="1" clrIdx="3">
    <p:extLst/>
  </p:cmAuthor>
  <p:cmAuthor id="5" name="William Alan McNeice" initials="WM [5]" lastIdx="1" clrIdx="4">
    <p:extLst/>
  </p:cmAuthor>
  <p:cmAuthor id="6" name="William Alan McNeice" initials="WM [6]" lastIdx="1" clrIdx="5">
    <p:extLst/>
  </p:cmAuthor>
  <p:cmAuthor id="7" name="William Alan McNeice" initials="WM [7]" lastIdx="1" clrIdx="6">
    <p:extLst/>
  </p:cmAuthor>
  <p:cmAuthor id="8" name="William Alan McNeice" initials="WM [8]" lastIdx="1" clrIdx="7">
    <p:extLst/>
  </p:cmAuthor>
  <p:cmAuthor id="9" name="William Alan McNeice" initials="WM [9]" lastIdx="1" clrIdx="8">
    <p:extLst/>
  </p:cmAuthor>
  <p:cmAuthor id="10" name="William Alan McNeice" initials="WM [10]" lastIdx="1" clrIdx="9">
    <p:extLst/>
  </p:cmAuthor>
  <p:cmAuthor id="11" name="William Alan McNeice" initials="WM [11]" lastIdx="1" clrIdx="10">
    <p:extLst/>
  </p:cmAuthor>
  <p:cmAuthor id="12" name="William Alan McNeice" initials="WM [12]" lastIdx="1" clrIdx="11">
    <p:extLst/>
  </p:cmAuthor>
  <p:cmAuthor id="13" name="William Alan McNeice" initials="WM [13]" lastIdx="1" clrIdx="12">
    <p:extLst/>
  </p:cmAuthor>
  <p:cmAuthor id="14" name="William Alan McNeice" initials="WM [14]" lastIdx="1" clrIdx="13">
    <p:extLst/>
  </p:cmAuthor>
  <p:cmAuthor id="15" name="William Alan McNeice" initials="WM [15]" lastIdx="1" clrIdx="14">
    <p:extLst/>
  </p:cmAuthor>
  <p:cmAuthor id="16" name="William Alan McNeice" initials="WM [16]" lastIdx="1" clrIdx="15">
    <p:extLst/>
  </p:cmAuthor>
  <p:cmAuthor id="17" name="William Alan McNeice" initials="WM [17]" lastIdx="1" clrIdx="16">
    <p:extLst/>
  </p:cmAuthor>
  <p:cmAuthor id="18" name="William Alan McNeice" initials="WM [18]" lastIdx="1" clrIdx="17">
    <p:extLst/>
  </p:cmAuthor>
  <p:cmAuthor id="19" name="William Alan McNeice" initials="WM [19]" lastIdx="1" clrIdx="18">
    <p:extLst/>
  </p:cmAuthor>
  <p:cmAuthor id="20" name="William Alan McNeice" initials="WM [20]" lastIdx="1" clrIdx="19">
    <p:extLst/>
  </p:cmAuthor>
  <p:cmAuthor id="21" name="William Alan McNeice" initials="WM [21]" lastIdx="1" clrIdx="2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7800"/>
    <a:srgbClr val="DFA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394" autoAdjust="0"/>
    <p:restoredTop sz="94660"/>
  </p:normalViewPr>
  <p:slideViewPr>
    <p:cSldViewPr snapToGrid="0">
      <p:cViewPr varScale="1">
        <p:scale>
          <a:sx n="71" d="100"/>
          <a:sy n="71" d="100"/>
        </p:scale>
        <p:origin x="82" y="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F2187-BD83-44E1-90A7-97A5B13FEC1F}" type="datetimeFigureOut">
              <a:rPr lang="en-GB" smtClean="0"/>
              <a:t>19/12/2017</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381478-F6A1-4980-977E-6F97579F0F52}" type="slidenum">
              <a:rPr lang="en-GB" smtClean="0"/>
              <a:t>‹#›</a:t>
            </a:fld>
            <a:endParaRPr lang="en-GB"/>
          </a:p>
        </p:txBody>
      </p:sp>
    </p:spTree>
    <p:extLst>
      <p:ext uri="{BB962C8B-B14F-4D97-AF65-F5344CB8AC3E}">
        <p14:creationId xmlns:p14="http://schemas.microsoft.com/office/powerpoint/2010/main" val="2921436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dirty="0"/>
          </a:p>
        </p:txBody>
      </p:sp>
      <p:sp>
        <p:nvSpPr>
          <p:cNvPr id="4" name="Symbol zastępczy numeru slajdu 3"/>
          <p:cNvSpPr>
            <a:spLocks noGrp="1"/>
          </p:cNvSpPr>
          <p:nvPr>
            <p:ph type="sldNum" sz="quarter" idx="10"/>
          </p:nvPr>
        </p:nvSpPr>
        <p:spPr/>
        <p:txBody>
          <a:bodyPr/>
          <a:lstStyle/>
          <a:p>
            <a:fld id="{F4381478-F6A1-4980-977E-6F97579F0F52}" type="slidenum">
              <a:rPr lang="en-GB" smtClean="0"/>
              <a:t>3</a:t>
            </a:fld>
            <a:endParaRPr lang="en-GB" dirty="0"/>
          </a:p>
        </p:txBody>
      </p:sp>
    </p:spTree>
    <p:extLst>
      <p:ext uri="{BB962C8B-B14F-4D97-AF65-F5344CB8AC3E}">
        <p14:creationId xmlns:p14="http://schemas.microsoft.com/office/powerpoint/2010/main" val="1497278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12</a:t>
            </a:fld>
            <a:endParaRPr lang="en-GB"/>
          </a:p>
        </p:txBody>
      </p:sp>
    </p:spTree>
    <p:extLst>
      <p:ext uri="{BB962C8B-B14F-4D97-AF65-F5344CB8AC3E}">
        <p14:creationId xmlns:p14="http://schemas.microsoft.com/office/powerpoint/2010/main" val="16989732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13</a:t>
            </a:fld>
            <a:endParaRPr lang="en-GB"/>
          </a:p>
        </p:txBody>
      </p:sp>
    </p:spTree>
    <p:extLst>
      <p:ext uri="{BB962C8B-B14F-4D97-AF65-F5344CB8AC3E}">
        <p14:creationId xmlns:p14="http://schemas.microsoft.com/office/powerpoint/2010/main" val="981421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14</a:t>
            </a:fld>
            <a:endParaRPr lang="en-GB"/>
          </a:p>
        </p:txBody>
      </p:sp>
    </p:spTree>
    <p:extLst>
      <p:ext uri="{BB962C8B-B14F-4D97-AF65-F5344CB8AC3E}">
        <p14:creationId xmlns:p14="http://schemas.microsoft.com/office/powerpoint/2010/main" val="2699650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15</a:t>
            </a:fld>
            <a:endParaRPr lang="en-GB"/>
          </a:p>
        </p:txBody>
      </p:sp>
    </p:spTree>
    <p:extLst>
      <p:ext uri="{BB962C8B-B14F-4D97-AF65-F5344CB8AC3E}">
        <p14:creationId xmlns:p14="http://schemas.microsoft.com/office/powerpoint/2010/main" val="4031457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16</a:t>
            </a:fld>
            <a:endParaRPr lang="en-GB"/>
          </a:p>
        </p:txBody>
      </p:sp>
    </p:spTree>
    <p:extLst>
      <p:ext uri="{BB962C8B-B14F-4D97-AF65-F5344CB8AC3E}">
        <p14:creationId xmlns:p14="http://schemas.microsoft.com/office/powerpoint/2010/main" val="2442842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17</a:t>
            </a:fld>
            <a:endParaRPr lang="en-GB"/>
          </a:p>
        </p:txBody>
      </p:sp>
    </p:spTree>
    <p:extLst>
      <p:ext uri="{BB962C8B-B14F-4D97-AF65-F5344CB8AC3E}">
        <p14:creationId xmlns:p14="http://schemas.microsoft.com/office/powerpoint/2010/main" val="102124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18</a:t>
            </a:fld>
            <a:endParaRPr lang="en-GB"/>
          </a:p>
        </p:txBody>
      </p:sp>
    </p:spTree>
    <p:extLst>
      <p:ext uri="{BB962C8B-B14F-4D97-AF65-F5344CB8AC3E}">
        <p14:creationId xmlns:p14="http://schemas.microsoft.com/office/powerpoint/2010/main" val="3301444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19</a:t>
            </a:fld>
            <a:endParaRPr lang="en-GB"/>
          </a:p>
        </p:txBody>
      </p:sp>
    </p:spTree>
    <p:extLst>
      <p:ext uri="{BB962C8B-B14F-4D97-AF65-F5344CB8AC3E}">
        <p14:creationId xmlns:p14="http://schemas.microsoft.com/office/powerpoint/2010/main" val="2648067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20</a:t>
            </a:fld>
            <a:endParaRPr lang="en-GB"/>
          </a:p>
        </p:txBody>
      </p:sp>
    </p:spTree>
    <p:extLst>
      <p:ext uri="{BB962C8B-B14F-4D97-AF65-F5344CB8AC3E}">
        <p14:creationId xmlns:p14="http://schemas.microsoft.com/office/powerpoint/2010/main" val="1903681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21</a:t>
            </a:fld>
            <a:endParaRPr lang="en-GB"/>
          </a:p>
        </p:txBody>
      </p:sp>
    </p:spTree>
    <p:extLst>
      <p:ext uri="{BB962C8B-B14F-4D97-AF65-F5344CB8AC3E}">
        <p14:creationId xmlns:p14="http://schemas.microsoft.com/office/powerpoint/2010/main" val="211499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4</a:t>
            </a:fld>
            <a:endParaRPr lang="en-GB"/>
          </a:p>
        </p:txBody>
      </p:sp>
    </p:spTree>
    <p:extLst>
      <p:ext uri="{BB962C8B-B14F-4D97-AF65-F5344CB8AC3E}">
        <p14:creationId xmlns:p14="http://schemas.microsoft.com/office/powerpoint/2010/main" val="3504540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22</a:t>
            </a:fld>
            <a:endParaRPr lang="en-GB"/>
          </a:p>
        </p:txBody>
      </p:sp>
    </p:spTree>
    <p:extLst>
      <p:ext uri="{BB962C8B-B14F-4D97-AF65-F5344CB8AC3E}">
        <p14:creationId xmlns:p14="http://schemas.microsoft.com/office/powerpoint/2010/main" val="4214196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23</a:t>
            </a:fld>
            <a:endParaRPr lang="en-GB"/>
          </a:p>
        </p:txBody>
      </p:sp>
    </p:spTree>
    <p:extLst>
      <p:ext uri="{BB962C8B-B14F-4D97-AF65-F5344CB8AC3E}">
        <p14:creationId xmlns:p14="http://schemas.microsoft.com/office/powerpoint/2010/main" val="3194203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5</a:t>
            </a:fld>
            <a:endParaRPr lang="en-GB"/>
          </a:p>
        </p:txBody>
      </p:sp>
    </p:spTree>
    <p:extLst>
      <p:ext uri="{BB962C8B-B14F-4D97-AF65-F5344CB8AC3E}">
        <p14:creationId xmlns:p14="http://schemas.microsoft.com/office/powerpoint/2010/main" val="380837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6</a:t>
            </a:fld>
            <a:endParaRPr lang="en-GB"/>
          </a:p>
        </p:txBody>
      </p:sp>
    </p:spTree>
    <p:extLst>
      <p:ext uri="{BB962C8B-B14F-4D97-AF65-F5344CB8AC3E}">
        <p14:creationId xmlns:p14="http://schemas.microsoft.com/office/powerpoint/2010/main" val="303172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7</a:t>
            </a:fld>
            <a:endParaRPr lang="en-GB"/>
          </a:p>
        </p:txBody>
      </p:sp>
    </p:spTree>
    <p:extLst>
      <p:ext uri="{BB962C8B-B14F-4D97-AF65-F5344CB8AC3E}">
        <p14:creationId xmlns:p14="http://schemas.microsoft.com/office/powerpoint/2010/main" val="911538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8</a:t>
            </a:fld>
            <a:endParaRPr lang="en-GB"/>
          </a:p>
        </p:txBody>
      </p:sp>
    </p:spTree>
    <p:extLst>
      <p:ext uri="{BB962C8B-B14F-4D97-AF65-F5344CB8AC3E}">
        <p14:creationId xmlns:p14="http://schemas.microsoft.com/office/powerpoint/2010/main" val="1984830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9</a:t>
            </a:fld>
            <a:endParaRPr lang="en-GB"/>
          </a:p>
        </p:txBody>
      </p:sp>
    </p:spTree>
    <p:extLst>
      <p:ext uri="{BB962C8B-B14F-4D97-AF65-F5344CB8AC3E}">
        <p14:creationId xmlns:p14="http://schemas.microsoft.com/office/powerpoint/2010/main" val="3489974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10</a:t>
            </a:fld>
            <a:endParaRPr lang="en-GB"/>
          </a:p>
        </p:txBody>
      </p:sp>
    </p:spTree>
    <p:extLst>
      <p:ext uri="{BB962C8B-B14F-4D97-AF65-F5344CB8AC3E}">
        <p14:creationId xmlns:p14="http://schemas.microsoft.com/office/powerpoint/2010/main" val="3667959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GB"/>
          </a:p>
        </p:txBody>
      </p:sp>
      <p:sp>
        <p:nvSpPr>
          <p:cNvPr id="4" name="Symbol zastępczy numeru slajdu 3"/>
          <p:cNvSpPr>
            <a:spLocks noGrp="1"/>
          </p:cNvSpPr>
          <p:nvPr>
            <p:ph type="sldNum" sz="quarter" idx="10"/>
          </p:nvPr>
        </p:nvSpPr>
        <p:spPr/>
        <p:txBody>
          <a:bodyPr/>
          <a:lstStyle/>
          <a:p>
            <a:fld id="{F4381478-F6A1-4980-977E-6F97579F0F52}" type="slidenum">
              <a:rPr lang="en-GB" smtClean="0"/>
              <a:t>11</a:t>
            </a:fld>
            <a:endParaRPr lang="en-GB"/>
          </a:p>
        </p:txBody>
      </p:sp>
    </p:spTree>
    <p:extLst>
      <p:ext uri="{BB962C8B-B14F-4D97-AF65-F5344CB8AC3E}">
        <p14:creationId xmlns:p14="http://schemas.microsoft.com/office/powerpoint/2010/main" val="3557683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pl-PL"/>
              <a:t>Kliknij, aby edytować styl</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6157F74-337C-4567-BCB1-25C4F0E7DD28}" type="datetime1">
              <a:rPr lang="en-GB" smtClean="0"/>
              <a:t>19/12/2017</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25E53C77-3B19-4A64-BB3C-68C932203D76}" type="slidenum">
              <a:rPr lang="en-GB" smtClean="0"/>
              <a:t>‹#›</a:t>
            </a:fld>
            <a:endParaRPr lang="en-GB"/>
          </a:p>
        </p:txBody>
      </p:sp>
    </p:spTree>
    <p:extLst>
      <p:ext uri="{BB962C8B-B14F-4D97-AF65-F5344CB8AC3E}">
        <p14:creationId xmlns:p14="http://schemas.microsoft.com/office/powerpoint/2010/main" val="4216919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259D08F7-809B-4744-9682-712103409F88}" type="datetime1">
              <a:rPr lang="en-GB" smtClean="0"/>
              <a:t>19/12/2017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5E53C77-3B19-4A64-BB3C-68C932203D76}" type="slidenum">
              <a:rPr lang="en-GB" smtClean="0"/>
              <a:t>‹#›</a:t>
            </a:fld>
            <a:endParaRPr lang="en-GB"/>
          </a:p>
        </p:txBody>
      </p:sp>
    </p:spTree>
    <p:extLst>
      <p:ext uri="{BB962C8B-B14F-4D97-AF65-F5344CB8AC3E}">
        <p14:creationId xmlns:p14="http://schemas.microsoft.com/office/powerpoint/2010/main" val="1703463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C98B3F0-F3ED-46C8-80AF-5135EEF5B088}" type="datetime1">
              <a:rPr lang="en-GB" smtClean="0"/>
              <a:t>19/12/2017</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25E53C77-3B19-4A64-BB3C-68C932203D76}" type="slidenum">
              <a:rPr lang="en-GB" smtClean="0"/>
              <a:t>‹#›</a:t>
            </a:fld>
            <a:endParaRPr lang="en-GB"/>
          </a:p>
        </p:txBody>
      </p:sp>
    </p:spTree>
    <p:extLst>
      <p:ext uri="{BB962C8B-B14F-4D97-AF65-F5344CB8AC3E}">
        <p14:creationId xmlns:p14="http://schemas.microsoft.com/office/powerpoint/2010/main" val="3501135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pl-PL"/>
              <a:t>Kliknij, aby edytować styl</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E9A35D96-3FC8-4045-9C2B-AE5667176603}" type="datetime1">
              <a:rPr lang="en-GB" smtClean="0"/>
              <a:t>19/12/2017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25E53C77-3B19-4A64-BB3C-68C932203D76}" type="slidenum">
              <a:rPr lang="en-GB" smtClean="0"/>
              <a:t>‹#›</a:t>
            </a:fld>
            <a:endParaRPr lang="en-GB"/>
          </a:p>
        </p:txBody>
      </p:sp>
    </p:spTree>
    <p:extLst>
      <p:ext uri="{BB962C8B-B14F-4D97-AF65-F5344CB8AC3E}">
        <p14:creationId xmlns:p14="http://schemas.microsoft.com/office/powerpoint/2010/main" val="1833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3640AA6-C8AB-4CE1-A065-8637B27CC7EE}" type="datetime1">
              <a:rPr lang="en-GB" smtClean="0"/>
              <a:t>19/12/2017</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25E53C77-3B19-4A64-BB3C-68C932203D76}" type="slidenum">
              <a:rPr lang="en-GB" smtClean="0"/>
              <a:t>‹#›</a:t>
            </a:fld>
            <a:endParaRPr lang="en-GB"/>
          </a:p>
        </p:txBody>
      </p:sp>
    </p:spTree>
    <p:extLst>
      <p:ext uri="{BB962C8B-B14F-4D97-AF65-F5344CB8AC3E}">
        <p14:creationId xmlns:p14="http://schemas.microsoft.com/office/powerpoint/2010/main" val="407878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pl-PL"/>
              <a:t>Kliknij, aby edytować styl</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21569EF2-DE94-47D1-A5D2-371AD0116E9A}" type="datetime1">
              <a:rPr lang="en-GB" smtClean="0"/>
              <a:t>19/12/2017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5E53C77-3B19-4A64-BB3C-68C932203D76}" type="slidenum">
              <a:rPr lang="en-GB" smtClean="0"/>
              <a:t>‹#›</a:t>
            </a:fld>
            <a:endParaRPr lang="en-GB"/>
          </a:p>
        </p:txBody>
      </p:sp>
    </p:spTree>
    <p:extLst>
      <p:ext uri="{BB962C8B-B14F-4D97-AF65-F5344CB8AC3E}">
        <p14:creationId xmlns:p14="http://schemas.microsoft.com/office/powerpoint/2010/main" val="1312827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pl-PL"/>
              <a:t>Kliknij, aby edytować styl</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91D95DA-F03B-4643-AF74-2172B2860F16}" type="datetime1">
              <a:rPr lang="en-GB" smtClean="0"/>
              <a:t>19/12/2017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5E53C77-3B19-4A64-BB3C-68C932203D76}" type="slidenum">
              <a:rPr lang="en-GB" smtClean="0"/>
              <a:t>‹#›</a:t>
            </a:fld>
            <a:endParaRPr lang="en-GB"/>
          </a:p>
        </p:txBody>
      </p:sp>
    </p:spTree>
    <p:extLst>
      <p:ext uri="{BB962C8B-B14F-4D97-AF65-F5344CB8AC3E}">
        <p14:creationId xmlns:p14="http://schemas.microsoft.com/office/powerpoint/2010/main" val="1440287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39FC69D-CFEF-4DF9-863E-ABC76ABF625D}" type="datetime1">
              <a:rPr lang="en-GB" smtClean="0"/>
              <a:t>19/12/2017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5E53C77-3B19-4A64-BB3C-68C932203D76}" type="slidenum">
              <a:rPr lang="en-GB" smtClean="0"/>
              <a:t>‹#›</a:t>
            </a:fld>
            <a:endParaRPr lang="en-GB"/>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pl-PL"/>
              <a:t>Kliknij, aby edytować styl</a:t>
            </a:r>
            <a:endParaRPr lang="en-US" dirty="0"/>
          </a:p>
        </p:txBody>
      </p:sp>
    </p:spTree>
    <p:extLst>
      <p:ext uri="{BB962C8B-B14F-4D97-AF65-F5344CB8AC3E}">
        <p14:creationId xmlns:p14="http://schemas.microsoft.com/office/powerpoint/2010/main" val="201887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80D60F-3495-4BBE-8EE1-D89A2A6FEA45}" type="datetime1">
              <a:rPr lang="en-GB" smtClean="0"/>
              <a:t>19/12/2017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5E53C77-3B19-4A64-BB3C-68C932203D76}" type="slidenum">
              <a:rPr lang="en-GB" smtClean="0"/>
              <a:t>‹#›</a:t>
            </a:fld>
            <a:endParaRPr lang="en-GB"/>
          </a:p>
        </p:txBody>
      </p:sp>
    </p:spTree>
    <p:extLst>
      <p:ext uri="{BB962C8B-B14F-4D97-AF65-F5344CB8AC3E}">
        <p14:creationId xmlns:p14="http://schemas.microsoft.com/office/powerpoint/2010/main" val="1218139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pl-PL"/>
              <a:t>Kliknij, aby edytować styl</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04FC3461-1CC1-4C04-8722-7AE2F7CF9BC4}" type="datetime1">
              <a:rPr lang="en-GB" smtClean="0"/>
              <a:t>19/12/2017</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25E53C77-3B19-4A64-BB3C-68C932203D76}" type="slidenum">
              <a:rPr lang="en-GB" smtClean="0"/>
              <a:t>‹#›</a:t>
            </a:fld>
            <a:endParaRPr lang="en-GB"/>
          </a:p>
        </p:txBody>
      </p:sp>
    </p:spTree>
    <p:extLst>
      <p:ext uri="{BB962C8B-B14F-4D97-AF65-F5344CB8AC3E}">
        <p14:creationId xmlns:p14="http://schemas.microsoft.com/office/powerpoint/2010/main" val="232587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pl-PL"/>
              <a:t>Kliknij, aby edytować styl</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9E96C442-A9D5-42FD-9E4A-6B4BBD0E19BA}" type="datetime1">
              <a:rPr lang="en-GB" smtClean="0"/>
              <a:t>19/12/2017</a:t>
            </a:fld>
            <a:endParaRPr lang="en-GB"/>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53C77-3B19-4A64-BB3C-68C932203D76}" type="slidenum">
              <a:rPr lang="en-GB" smtClean="0"/>
              <a:t>‹#›</a:t>
            </a:fld>
            <a:endParaRPr lang="en-GB"/>
          </a:p>
        </p:txBody>
      </p:sp>
    </p:spTree>
    <p:extLst>
      <p:ext uri="{BB962C8B-B14F-4D97-AF65-F5344CB8AC3E}">
        <p14:creationId xmlns:p14="http://schemas.microsoft.com/office/powerpoint/2010/main" val="3375650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pl-PL"/>
              <a:t>Kliknij, aby edytować styl</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09D52C18-3913-49B7-AD36-C8FED72A8B05}" type="datetime1">
              <a:rPr lang="en-GB" smtClean="0"/>
              <a:t>19/12/2017</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25E53C77-3B19-4A64-BB3C-68C932203D76}"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73066185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pythonsinstitut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399" y="722845"/>
            <a:ext cx="2184401" cy="2184401"/>
          </a:xfrm>
          <a:prstGeom prst="rect">
            <a:avLst/>
          </a:prstGeom>
          <a:ln>
            <a:noFill/>
          </a:ln>
          <a:effectLst>
            <a:softEdge rad="112500"/>
          </a:effectLst>
        </p:spPr>
      </p:pic>
      <p:sp>
        <p:nvSpPr>
          <p:cNvPr id="12" name="Tytuł 1"/>
          <p:cNvSpPr txBox="1">
            <a:spLocks/>
          </p:cNvSpPr>
          <p:nvPr/>
        </p:nvSpPr>
        <p:spPr>
          <a:xfrm>
            <a:off x="809792" y="3337236"/>
            <a:ext cx="4324016" cy="1013800"/>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5500" b="1" dirty="0" err="1">
                <a:solidFill>
                  <a:schemeClr val="bg1"/>
                </a:solidFill>
              </a:rPr>
              <a:t>overview</a:t>
            </a:r>
            <a:endParaRPr lang="en-GB" sz="5500" b="1" dirty="0">
              <a:solidFill>
                <a:schemeClr val="bg1"/>
              </a:solidFill>
            </a:endParaRPr>
          </a:p>
        </p:txBody>
      </p:sp>
      <p:sp>
        <p:nvSpPr>
          <p:cNvPr id="13" name="Tytuł 1"/>
          <p:cNvSpPr txBox="1">
            <a:spLocks/>
          </p:cNvSpPr>
          <p:nvPr/>
        </p:nvSpPr>
        <p:spPr>
          <a:xfrm>
            <a:off x="3260892" y="722845"/>
            <a:ext cx="7955572" cy="1838030"/>
          </a:xfrm>
          <a:prstGeom prst="rect">
            <a:avLst/>
          </a:prstGeom>
          <a:effectLst/>
        </p:spPr>
        <p:txBody>
          <a:bodyPr vert="horz" lIns="91440" tIns="45720" rIns="91440" bIns="45720" rtlCol="0" anchor="b">
            <a:noAutofit/>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4800" b="1" dirty="0" smtClean="0">
                <a:solidFill>
                  <a:schemeClr val="accent1">
                    <a:lumMod val="50000"/>
                  </a:schemeClr>
                </a:solidFill>
              </a:rPr>
              <a:t>PCAP | </a:t>
            </a:r>
            <a:r>
              <a:rPr lang="pl-PL" sz="4800" b="1" dirty="0">
                <a:solidFill>
                  <a:schemeClr val="accent1">
                    <a:lumMod val="50000"/>
                  </a:schemeClr>
                </a:solidFill>
              </a:rPr>
              <a:t>Programming </a:t>
            </a:r>
            <a:r>
              <a:rPr lang="pl-PL" sz="4800" b="1" dirty="0" err="1">
                <a:solidFill>
                  <a:schemeClr val="accent1">
                    <a:lumMod val="50000"/>
                  </a:schemeClr>
                </a:solidFill>
              </a:rPr>
              <a:t>essentials</a:t>
            </a:r>
            <a:r>
              <a:rPr lang="pl-PL" sz="4800" b="1" dirty="0">
                <a:solidFill>
                  <a:schemeClr val="accent1">
                    <a:lumMod val="50000"/>
                  </a:schemeClr>
                </a:solidFill>
              </a:rPr>
              <a:t> in </a:t>
            </a:r>
            <a:r>
              <a:rPr lang="pl-PL" sz="4800" b="1" dirty="0" err="1">
                <a:solidFill>
                  <a:schemeClr val="accent1">
                    <a:lumMod val="50000"/>
                  </a:schemeClr>
                </a:solidFill>
              </a:rPr>
              <a:t>Python</a:t>
            </a:r>
            <a:endParaRPr lang="en-GB" sz="4800" b="1" dirty="0">
              <a:solidFill>
                <a:schemeClr val="accent1">
                  <a:lumMod val="50000"/>
                </a:schemeClr>
              </a:solidFill>
            </a:endParaRPr>
          </a:p>
        </p:txBody>
      </p:sp>
      <p:sp>
        <p:nvSpPr>
          <p:cNvPr id="14" name="Tytuł 1"/>
          <p:cNvSpPr txBox="1">
            <a:spLocks/>
          </p:cNvSpPr>
          <p:nvPr/>
        </p:nvSpPr>
        <p:spPr>
          <a:xfrm>
            <a:off x="5322277" y="5307307"/>
            <a:ext cx="2720808" cy="478536"/>
          </a:xfrm>
          <a:prstGeom prst="rect">
            <a:avLst/>
          </a:prstGeom>
          <a:effectLst/>
        </p:spPr>
        <p:txBody>
          <a:bodyPr vert="horz" lIns="91440" tIns="45720" rIns="91440" bIns="45720" rtlCol="0" anchor="b">
            <a:normAutofit fontScale="92500"/>
          </a:bodyPr>
          <a:lstStyle>
            <a:lvl1pPr algn="l" defTabSz="457200" rtl="0" eaLnBrk="1" latinLnBrk="0" hangingPunct="1">
              <a:spcBef>
                <a:spcPct val="0"/>
              </a:spcBef>
              <a:buNone/>
              <a:defRPr sz="3600" b="0" kern="1200" cap="all">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l-PL" sz="2500" b="1" dirty="0" err="1">
                <a:solidFill>
                  <a:schemeClr val="bg1"/>
                </a:solidFill>
              </a:rPr>
              <a:t>developed</a:t>
            </a:r>
            <a:r>
              <a:rPr lang="pl-PL" sz="2500" b="1" dirty="0">
                <a:solidFill>
                  <a:schemeClr val="bg1"/>
                </a:solidFill>
              </a:rPr>
              <a:t> by</a:t>
            </a:r>
            <a:endParaRPr lang="en-GB" sz="2500" b="1" dirty="0">
              <a:solidFill>
                <a:schemeClr val="bg1"/>
              </a:solidFill>
            </a:endParaRPr>
          </a:p>
        </p:txBody>
      </p:sp>
      <p:pic>
        <p:nvPicPr>
          <p:cNvPr id="3" name="Obraz 2">
            <a:extLst>
              <a:ext uri="{FF2B5EF4-FFF2-40B4-BE49-F238E27FC236}">
                <a16:creationId xmlns:a16="http://schemas.microsoft.com/office/drawing/2014/main" id="{14AA5320-1030-4DBD-9CAD-6F5BD2537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085" y="5217877"/>
            <a:ext cx="2977428" cy="657395"/>
          </a:xfrm>
          <a:prstGeom prst="rect">
            <a:avLst/>
          </a:prstGeom>
        </p:spPr>
      </p:pic>
    </p:spTree>
    <p:extLst>
      <p:ext uri="{BB962C8B-B14F-4D97-AF65-F5344CB8AC3E}">
        <p14:creationId xmlns:p14="http://schemas.microsoft.com/office/powerpoint/2010/main" val="3508612831"/>
      </p:ext>
    </p:extLst>
  </p:cSld>
  <p:clrMapOvr>
    <a:masterClrMapping/>
  </p:clrMapOvr>
  <p:transition spd="med">
    <p:pull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pic>
        <p:nvPicPr>
          <p:cNvPr id="3" name="Picture 2"/>
          <p:cNvPicPr>
            <a:picLocks noChangeAspect="1"/>
          </p:cNvPicPr>
          <p:nvPr/>
        </p:nvPicPr>
        <p:blipFill>
          <a:blip r:embed="rId4"/>
          <a:stretch>
            <a:fillRect/>
          </a:stretch>
        </p:blipFill>
        <p:spPr>
          <a:xfrm>
            <a:off x="772561" y="657900"/>
            <a:ext cx="10554845" cy="5175563"/>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a:t>
            </a:r>
            <a:r>
              <a:rPr lang="pl-PL" dirty="0" err="1">
                <a:solidFill>
                  <a:schemeClr val="bg1">
                    <a:lumMod val="50000"/>
                  </a:schemeClr>
                </a:solidFill>
              </a:rPr>
              <a:t>Python</a:t>
            </a:r>
            <a:r>
              <a:rPr lang="pl-PL" dirty="0">
                <a:solidFill>
                  <a:schemeClr val="bg1">
                    <a:lumMod val="50000"/>
                  </a:schemeClr>
                </a:solidFill>
              </a:rPr>
              <a:t>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9</a:t>
            </a:r>
            <a:endParaRPr lang="en-GB" dirty="0">
              <a:solidFill>
                <a:schemeClr val="bg1">
                  <a:lumMod val="50000"/>
                </a:schemeClr>
              </a:solidFill>
            </a:endParaRPr>
          </a:p>
        </p:txBody>
      </p:sp>
      <p:sp>
        <p:nvSpPr>
          <p:cNvPr id="14" name="pole tekstowe 13"/>
          <p:cNvSpPr txBox="1"/>
          <p:nvPr/>
        </p:nvSpPr>
        <p:spPr>
          <a:xfrm>
            <a:off x="377869" y="107950"/>
            <a:ext cx="1765300" cy="381000"/>
          </a:xfrm>
          <a:prstGeom prst="rect">
            <a:avLst/>
          </a:prstGeom>
          <a:noFill/>
        </p:spPr>
        <p:txBody>
          <a:bodyPr wrap="square" rtlCol="0">
            <a:spAutoFit/>
          </a:bodyPr>
          <a:lstStyle/>
          <a:p>
            <a:r>
              <a:rPr lang="pl-PL"/>
              <a:t>COURSEWARE</a:t>
            </a:r>
            <a:endParaRPr lang="en-GB"/>
          </a:p>
        </p:txBody>
      </p:sp>
      <p:sp>
        <p:nvSpPr>
          <p:cNvPr id="13" name="pole tekstowe 12"/>
          <p:cNvSpPr txBox="1"/>
          <p:nvPr/>
        </p:nvSpPr>
        <p:spPr>
          <a:xfrm>
            <a:off x="10571873" y="1564725"/>
            <a:ext cx="715882" cy="369332"/>
          </a:xfrm>
          <a:prstGeom prst="rect">
            <a:avLst/>
          </a:prstGeom>
          <a:solidFill>
            <a:schemeClr val="bg1"/>
          </a:solidFill>
          <a:ln>
            <a:solidFill>
              <a:schemeClr val="bg1">
                <a:lumMod val="50000"/>
              </a:schemeClr>
            </a:solidFill>
          </a:ln>
        </p:spPr>
        <p:txBody>
          <a:bodyPr wrap="square" rtlCol="0">
            <a:spAutoFit/>
          </a:bodyPr>
          <a:lstStyle/>
          <a:p>
            <a:r>
              <a:rPr lang="pl-PL" b="1" dirty="0" err="1" smtClean="0"/>
              <a:t>Labs</a:t>
            </a:r>
            <a:endParaRPr lang="en-GB" b="1" dirty="0"/>
          </a:p>
        </p:txBody>
      </p:sp>
    </p:spTree>
    <p:extLst>
      <p:ext uri="{BB962C8B-B14F-4D97-AF65-F5344CB8AC3E}">
        <p14:creationId xmlns:p14="http://schemas.microsoft.com/office/powerpoint/2010/main" val="2008851459"/>
      </p:ext>
    </p:extLst>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7371" y="864906"/>
            <a:ext cx="9672775" cy="5012028"/>
          </a:xfrm>
          <a:prstGeom prst="rect">
            <a:avLst/>
          </a:prstGeom>
        </p:spPr>
      </p:pic>
      <p:pic>
        <p:nvPicPr>
          <p:cNvPr id="6" name="Symbol zastępczy zawartości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a:t>
            </a:r>
            <a:r>
              <a:rPr lang="pl-PL" dirty="0" err="1">
                <a:solidFill>
                  <a:schemeClr val="bg1">
                    <a:lumMod val="50000"/>
                  </a:schemeClr>
                </a:solidFill>
              </a:rPr>
              <a:t>Python</a:t>
            </a:r>
            <a:r>
              <a:rPr lang="pl-PL" dirty="0">
                <a:solidFill>
                  <a:schemeClr val="bg1">
                    <a:lumMod val="50000"/>
                  </a:schemeClr>
                </a:solidFill>
              </a:rPr>
              <a:t>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10</a:t>
            </a:r>
            <a:endParaRPr lang="en-GB" dirty="0">
              <a:solidFill>
                <a:schemeClr val="bg1">
                  <a:lumMod val="50000"/>
                </a:schemeClr>
              </a:solidFill>
            </a:endParaRPr>
          </a:p>
        </p:txBody>
      </p:sp>
      <p:sp>
        <p:nvSpPr>
          <p:cNvPr id="14" name="pole tekstowe 13"/>
          <p:cNvSpPr txBox="1"/>
          <p:nvPr/>
        </p:nvSpPr>
        <p:spPr>
          <a:xfrm>
            <a:off x="377869" y="107950"/>
            <a:ext cx="1765300" cy="381000"/>
          </a:xfrm>
          <a:prstGeom prst="rect">
            <a:avLst/>
          </a:prstGeom>
          <a:noFill/>
        </p:spPr>
        <p:txBody>
          <a:bodyPr wrap="square" rtlCol="0">
            <a:spAutoFit/>
          </a:bodyPr>
          <a:lstStyle/>
          <a:p>
            <a:r>
              <a:rPr lang="pl-PL"/>
              <a:t>COURSEWARE</a:t>
            </a:r>
            <a:endParaRPr lang="en-GB"/>
          </a:p>
        </p:txBody>
      </p:sp>
      <p:sp>
        <p:nvSpPr>
          <p:cNvPr id="13" name="pole tekstowe 12"/>
          <p:cNvSpPr txBox="1"/>
          <p:nvPr/>
        </p:nvSpPr>
        <p:spPr>
          <a:xfrm>
            <a:off x="8501876" y="3370920"/>
            <a:ext cx="1002609" cy="646331"/>
          </a:xfrm>
          <a:prstGeom prst="rect">
            <a:avLst/>
          </a:prstGeom>
          <a:solidFill>
            <a:schemeClr val="bg1"/>
          </a:solidFill>
          <a:ln>
            <a:solidFill>
              <a:schemeClr val="bg1">
                <a:lumMod val="50000"/>
              </a:schemeClr>
            </a:solidFill>
          </a:ln>
        </p:spPr>
        <p:txBody>
          <a:bodyPr wrap="square" rtlCol="0">
            <a:spAutoFit/>
          </a:bodyPr>
          <a:lstStyle/>
          <a:p>
            <a:r>
              <a:rPr lang="pl-PL" b="1" dirty="0" smtClean="0"/>
              <a:t>Module </a:t>
            </a:r>
            <a:r>
              <a:rPr lang="pl-PL" b="1" dirty="0" err="1" smtClean="0"/>
              <a:t>Tests</a:t>
            </a:r>
            <a:endParaRPr lang="en-GB" b="1" dirty="0"/>
          </a:p>
        </p:txBody>
      </p:sp>
    </p:spTree>
    <p:extLst>
      <p:ext uri="{BB962C8B-B14F-4D97-AF65-F5344CB8AC3E}">
        <p14:creationId xmlns:p14="http://schemas.microsoft.com/office/powerpoint/2010/main" val="1257196296"/>
      </p:ext>
    </p:extLst>
  </p:cSld>
  <p:clrMapOvr>
    <a:masterClrMapping/>
  </p:clrMapOvr>
  <p:transition spd="med">
    <p:pull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a:t>SCOPE AND SEQUENCE</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92875"/>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11</a:t>
            </a:r>
            <a:endParaRPr lang="en-GB" dirty="0">
              <a:solidFill>
                <a:schemeClr val="bg1">
                  <a:lumMod val="50000"/>
                </a:schemeClr>
              </a:solidFill>
            </a:endParaRPr>
          </a:p>
        </p:txBody>
      </p:sp>
      <p:sp>
        <p:nvSpPr>
          <p:cNvPr id="7" name="pole tekstowe 6"/>
          <p:cNvSpPr txBox="1"/>
          <p:nvPr/>
        </p:nvSpPr>
        <p:spPr>
          <a:xfrm>
            <a:off x="535176" y="2122563"/>
            <a:ext cx="11186924" cy="2308324"/>
          </a:xfrm>
          <a:prstGeom prst="rect">
            <a:avLst/>
          </a:prstGeom>
          <a:noFill/>
        </p:spPr>
        <p:txBody>
          <a:bodyPr wrap="square" rtlCol="0">
            <a:spAutoFit/>
          </a:bodyPr>
          <a:lstStyle/>
          <a:p>
            <a:pPr algn="just"/>
            <a:r>
              <a:rPr lang="pl-PL" b="1" dirty="0"/>
              <a:t>CURRICULUM OBJECTIVES</a:t>
            </a:r>
            <a:endParaRPr lang="pl-PL" dirty="0"/>
          </a:p>
          <a:p>
            <a:pPr algn="just"/>
            <a:endParaRPr lang="pl-PL" dirty="0"/>
          </a:p>
          <a:p>
            <a:pPr algn="just"/>
            <a:r>
              <a:rPr lang="en-GB" dirty="0"/>
              <a:t>The aim of the course is to</a:t>
            </a:r>
            <a:r>
              <a:rPr lang="pl-PL" dirty="0"/>
              <a:t>:</a:t>
            </a:r>
          </a:p>
          <a:p>
            <a:pPr algn="just"/>
            <a:endParaRPr lang="pl-PL" dirty="0"/>
          </a:p>
          <a:p>
            <a:pPr marL="285750" indent="-285750" algn="just">
              <a:buFont typeface="Wingdings" panose="05000000000000000000" pitchFamily="2" charset="2"/>
              <a:buChar char="§"/>
            </a:pPr>
            <a:r>
              <a:rPr lang="en-GB" dirty="0"/>
              <a:t>familiarize the student with the universal concepts of computer programming,</a:t>
            </a:r>
            <a:endParaRPr lang="pl-PL" dirty="0"/>
          </a:p>
          <a:p>
            <a:pPr marL="285750" indent="-285750" algn="just">
              <a:buFont typeface="Wingdings" panose="05000000000000000000" pitchFamily="2" charset="2"/>
              <a:buChar char="§"/>
            </a:pPr>
            <a:r>
              <a:rPr lang="en-GB" dirty="0"/>
              <a:t>present the Python programming language syntax,</a:t>
            </a:r>
            <a:r>
              <a:rPr lang="pl-PL" dirty="0"/>
              <a:t> </a:t>
            </a:r>
            <a:r>
              <a:rPr lang="en-US" dirty="0"/>
              <a:t>semantics, and the runtime </a:t>
            </a:r>
            <a:r>
              <a:rPr lang="en-US" dirty="0" smtClean="0"/>
              <a:t>environment</a:t>
            </a:r>
            <a:r>
              <a:rPr lang="pl-PL" dirty="0" smtClean="0"/>
              <a:t>,</a:t>
            </a:r>
            <a:endParaRPr lang="pl-PL" dirty="0"/>
          </a:p>
          <a:p>
            <a:pPr marL="285750" indent="-285750" algn="just">
              <a:buFont typeface="Wingdings" panose="05000000000000000000" pitchFamily="2" charset="2"/>
              <a:buChar char="§"/>
            </a:pPr>
            <a:r>
              <a:rPr lang="en-US" dirty="0" smtClean="0"/>
              <a:t>acquaint </a:t>
            </a:r>
            <a:r>
              <a:rPr lang="pl-PL" dirty="0"/>
              <a:t>the student </a:t>
            </a:r>
            <a:r>
              <a:rPr lang="en-US" dirty="0"/>
              <a:t>with general coding techniques and object-oriented </a:t>
            </a:r>
            <a:r>
              <a:rPr lang="en-US" dirty="0" smtClean="0"/>
              <a:t>programming</a:t>
            </a:r>
            <a:r>
              <a:rPr lang="pl-PL" dirty="0" smtClean="0"/>
              <a:t>,</a:t>
            </a:r>
            <a:endParaRPr lang="pl-PL" dirty="0"/>
          </a:p>
          <a:p>
            <a:pPr marL="285750" indent="-285750" algn="just">
              <a:buFont typeface="Wingdings" panose="05000000000000000000" pitchFamily="2" charset="2"/>
              <a:buChar char="§"/>
            </a:pPr>
            <a:r>
              <a:rPr lang="en-US" dirty="0"/>
              <a:t>enable </a:t>
            </a:r>
            <a:r>
              <a:rPr lang="pl-PL" dirty="0" smtClean="0"/>
              <a:t>the student </a:t>
            </a:r>
            <a:r>
              <a:rPr lang="en-US" dirty="0" smtClean="0"/>
              <a:t>to </a:t>
            </a:r>
            <a:r>
              <a:rPr lang="en-US" dirty="0"/>
              <a:t>start </a:t>
            </a:r>
            <a:r>
              <a:rPr lang="pl-PL" dirty="0" err="1" smtClean="0"/>
              <a:t>her</a:t>
            </a:r>
            <a:r>
              <a:rPr lang="pl-PL" dirty="0" smtClean="0"/>
              <a:t>/</a:t>
            </a:r>
            <a:r>
              <a:rPr lang="pl-PL" dirty="0" err="1" smtClean="0"/>
              <a:t>his</a:t>
            </a:r>
            <a:r>
              <a:rPr lang="en-US" dirty="0" smtClean="0"/>
              <a:t>own </a:t>
            </a:r>
            <a:r>
              <a:rPr lang="en-US" dirty="0"/>
              <a:t>studies, and to open a path to the developer’s career</a:t>
            </a:r>
            <a:r>
              <a:rPr lang="pl-PL" dirty="0"/>
              <a:t>.</a:t>
            </a:r>
            <a:endParaRPr lang="pl-PL" sz="1600" dirty="0"/>
          </a:p>
        </p:txBody>
      </p:sp>
    </p:spTree>
    <p:extLst>
      <p:ext uri="{BB962C8B-B14F-4D97-AF65-F5344CB8AC3E}">
        <p14:creationId xmlns:p14="http://schemas.microsoft.com/office/powerpoint/2010/main" val="2619990329"/>
      </p:ext>
    </p:extLst>
  </p:cSld>
  <p:clrMapOvr>
    <a:masterClrMapping/>
  </p:clrMapOvr>
  <p:transition spd="med">
    <p:pull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12</a:t>
            </a:r>
            <a:endParaRPr lang="en-GB" dirty="0">
              <a:solidFill>
                <a:schemeClr val="bg1">
                  <a:lumMod val="50000"/>
                </a:schemeClr>
              </a:solidFill>
            </a:endParaRPr>
          </a:p>
        </p:txBody>
      </p:sp>
      <p:sp>
        <p:nvSpPr>
          <p:cNvPr id="9" name="pole tekstowe 8"/>
          <p:cNvSpPr txBox="1"/>
          <p:nvPr/>
        </p:nvSpPr>
        <p:spPr>
          <a:xfrm>
            <a:off x="377869" y="1007388"/>
            <a:ext cx="11344231" cy="646331"/>
          </a:xfrm>
          <a:prstGeom prst="rect">
            <a:avLst/>
          </a:prstGeom>
          <a:noFill/>
        </p:spPr>
        <p:txBody>
          <a:bodyPr wrap="square" rtlCol="0">
            <a:spAutoFit/>
          </a:bodyPr>
          <a:lstStyle/>
          <a:p>
            <a:pPr algn="just"/>
            <a:r>
              <a:rPr lang="pl-PL" b="1" dirty="0"/>
              <a:t>COURSE OUTLINE</a:t>
            </a:r>
            <a:endParaRPr lang="pl-PL" dirty="0"/>
          </a:p>
          <a:p>
            <a:pPr algn="just"/>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2122643673"/>
              </p:ext>
            </p:extLst>
          </p:nvPr>
        </p:nvGraphicFramePr>
        <p:xfrm>
          <a:off x="377869" y="1493588"/>
          <a:ext cx="11344231" cy="1156847"/>
        </p:xfrm>
        <a:graphic>
          <a:graphicData uri="http://schemas.openxmlformats.org/drawingml/2006/table">
            <a:tbl>
              <a:tblPr firstRow="1" firstCol="1" bandRow="1">
                <a:tableStyleId>{5C22544A-7EE6-4342-B048-85BDC9FD1C3A}</a:tableStyleId>
              </a:tblPr>
              <a:tblGrid>
                <a:gridCol w="3851231">
                  <a:extLst>
                    <a:ext uri="{9D8B030D-6E8A-4147-A177-3AD203B41FA5}">
                      <a16:colId xmlns:a16="http://schemas.microsoft.com/office/drawing/2014/main" val="20000"/>
                    </a:ext>
                  </a:extLst>
                </a:gridCol>
                <a:gridCol w="7493000">
                  <a:extLst>
                    <a:ext uri="{9D8B030D-6E8A-4147-A177-3AD203B41FA5}">
                      <a16:colId xmlns:a16="http://schemas.microsoft.com/office/drawing/2014/main" val="20001"/>
                    </a:ext>
                  </a:extLst>
                </a:gridCol>
              </a:tblGrid>
              <a:tr h="1156847">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en-US" sz="1800" dirty="0">
                          <a:effectLst/>
                        </a:rPr>
                        <a:t>0 – Introduction </a:t>
                      </a:r>
                      <a:r>
                        <a:rPr lang="pl-PL" sz="1800" dirty="0" smtClean="0">
                          <a:effectLst/>
                        </a:rPr>
                        <a:t>(</a:t>
                      </a:r>
                      <a:r>
                        <a:rPr lang="pl-PL" sz="1800" dirty="0" err="1" smtClean="0">
                          <a:effectLst/>
                        </a:rPr>
                        <a:t>optional</a:t>
                      </a:r>
                      <a:r>
                        <a:rPr lang="pl-PL" sz="1800" dirty="0" smtClean="0">
                          <a:effectLst/>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1760" algn="just">
                        <a:lnSpc>
                          <a:spcPct val="107000"/>
                        </a:lnSpc>
                        <a:spcAft>
                          <a:spcPts val="0"/>
                        </a:spcAft>
                      </a:pPr>
                      <a:r>
                        <a:rPr lang="en-US" sz="1800" dirty="0">
                          <a:effectLst/>
                        </a:rPr>
                        <a:t> </a:t>
                      </a:r>
                      <a:endParaRPr lang="pl-PL" sz="1800" dirty="0">
                        <a:effectLst/>
                      </a:endParaRPr>
                    </a:p>
                    <a:p>
                      <a:pPr marL="397510" indent="-285750" algn="just">
                        <a:lnSpc>
                          <a:spcPct val="107000"/>
                        </a:lnSpc>
                        <a:spcAft>
                          <a:spcPts val="0"/>
                        </a:spcAft>
                        <a:buFont typeface="Arial" panose="020B0604020202020204" pitchFamily="34" charset="0"/>
                        <a:buChar char="•"/>
                      </a:pPr>
                      <a:r>
                        <a:rPr lang="en-US" sz="1800" dirty="0">
                          <a:effectLst/>
                        </a:rPr>
                        <a:t>introduction to compiling and software development.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313698912"/>
              </p:ext>
            </p:extLst>
          </p:nvPr>
        </p:nvGraphicFramePr>
        <p:xfrm>
          <a:off x="377869" y="2806943"/>
          <a:ext cx="11351070" cy="2964559"/>
        </p:xfrm>
        <a:graphic>
          <a:graphicData uri="http://schemas.openxmlformats.org/drawingml/2006/table">
            <a:tbl>
              <a:tblPr firstRow="1" firstCol="1" bandRow="1">
                <a:tableStyleId>{5C22544A-7EE6-4342-B048-85BDC9FD1C3A}</a:tableStyleId>
              </a:tblPr>
              <a:tblGrid>
                <a:gridCol w="3863931">
                  <a:extLst>
                    <a:ext uri="{9D8B030D-6E8A-4147-A177-3AD203B41FA5}">
                      <a16:colId xmlns:a16="http://schemas.microsoft.com/office/drawing/2014/main" val="20000"/>
                    </a:ext>
                  </a:extLst>
                </a:gridCol>
                <a:gridCol w="7487139">
                  <a:extLst>
                    <a:ext uri="{9D8B030D-6E8A-4147-A177-3AD203B41FA5}">
                      <a16:colId xmlns:a16="http://schemas.microsoft.com/office/drawing/2014/main" val="20001"/>
                    </a:ext>
                  </a:extLst>
                </a:gridCol>
              </a:tblGrid>
              <a:tr h="2964559">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en-US" sz="1800" dirty="0">
                          <a:effectLst/>
                        </a:rPr>
                        <a:t>1 – </a:t>
                      </a:r>
                      <a:r>
                        <a:rPr lang="en-US" sz="1800" dirty="0" smtClean="0">
                          <a:effectLst/>
                        </a:rPr>
                        <a:t>Basics </a:t>
                      </a:r>
                      <a:r>
                        <a:rPr lang="en-US" sz="1800" dirty="0">
                          <a:effectLst/>
                        </a:rPr>
                        <a:t>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1760" algn="just">
                        <a:lnSpc>
                          <a:spcPct val="107000"/>
                        </a:lnSpc>
                        <a:spcAft>
                          <a:spcPts val="0"/>
                        </a:spcAft>
                      </a:pPr>
                      <a:endParaRPr lang="pl-PL" sz="1800" dirty="0">
                        <a:effectLst/>
                      </a:endParaRPr>
                    </a:p>
                    <a:p>
                      <a:pPr marL="397510" indent="-285750" algn="just">
                        <a:lnSpc>
                          <a:spcPct val="107000"/>
                        </a:lnSpc>
                        <a:spcAft>
                          <a:spcPts val="0"/>
                        </a:spcAft>
                        <a:buFont typeface="Arial" panose="020B0604020202020204" pitchFamily="34" charset="0"/>
                        <a:buChar char="•"/>
                      </a:pPr>
                      <a:r>
                        <a:rPr lang="en-GB" sz="1800" dirty="0">
                          <a:effectLst/>
                        </a:rPr>
                        <a:t>writing simple programs</a:t>
                      </a:r>
                      <a:r>
                        <a:rPr lang="pl-PL" sz="1800" dirty="0">
                          <a:effectLst/>
                        </a:rPr>
                        <a:t>,</a:t>
                      </a:r>
                    </a:p>
                    <a:p>
                      <a:pPr marL="397510" indent="-285750" algn="just">
                        <a:lnSpc>
                          <a:spcPct val="107000"/>
                        </a:lnSpc>
                        <a:spcAft>
                          <a:spcPts val="0"/>
                        </a:spcAft>
                        <a:buFont typeface="Arial" panose="020B0604020202020204" pitchFamily="34" charset="0"/>
                        <a:buChar char="•"/>
                      </a:pPr>
                      <a:r>
                        <a:rPr lang="pl-PL" sz="1800" dirty="0">
                          <a:effectLst/>
                        </a:rPr>
                        <a:t>t</a:t>
                      </a:r>
                      <a:r>
                        <a:rPr lang="en-GB" sz="1800" dirty="0">
                          <a:effectLst/>
                        </a:rPr>
                        <a:t>he </a:t>
                      </a:r>
                      <a:r>
                        <a:rPr lang="en-GB" sz="1800" dirty="0">
                          <a:effectLst/>
                          <a:latin typeface="Courier New" panose="02070309020205020404" pitchFamily="49" charset="0"/>
                          <a:cs typeface="Courier New" panose="02070309020205020404" pitchFamily="49" charset="0"/>
                        </a:rPr>
                        <a:t>print()</a:t>
                      </a:r>
                      <a:r>
                        <a:rPr lang="en-GB" sz="1800" dirty="0">
                          <a:effectLst/>
                          <a:latin typeface="+mn-lt"/>
                          <a:cs typeface="Courier New" panose="02070309020205020404" pitchFamily="49" charset="0"/>
                        </a:rPr>
                        <a:t> </a:t>
                      </a:r>
                      <a:r>
                        <a:rPr lang="en-GB" sz="1800" dirty="0">
                          <a:effectLst/>
                        </a:rPr>
                        <a:t>function,</a:t>
                      </a:r>
                      <a:endParaRPr lang="pl-PL" sz="1800" dirty="0">
                        <a:effectLst/>
                      </a:endParaRPr>
                    </a:p>
                    <a:p>
                      <a:pPr marL="397510" indent="-285750" algn="just">
                        <a:lnSpc>
                          <a:spcPct val="107000"/>
                        </a:lnSpc>
                        <a:spcAft>
                          <a:spcPts val="0"/>
                        </a:spcAft>
                        <a:buFont typeface="Arial" panose="020B0604020202020204" pitchFamily="34" charset="0"/>
                        <a:buChar char="•"/>
                      </a:pPr>
                      <a:r>
                        <a:rPr lang="pl-PL" sz="1800" dirty="0">
                          <a:effectLst/>
                        </a:rPr>
                        <a:t>l</a:t>
                      </a:r>
                      <a:r>
                        <a:rPr lang="en-GB" sz="1800" dirty="0" err="1">
                          <a:effectLst/>
                        </a:rPr>
                        <a:t>iterals</a:t>
                      </a:r>
                      <a:r>
                        <a:rPr lang="en-GB" sz="1800" dirty="0">
                          <a:effectLst/>
                        </a:rPr>
                        <a:t>,</a:t>
                      </a:r>
                      <a:endParaRPr lang="pl-PL" sz="1800" dirty="0">
                        <a:effectLst/>
                      </a:endParaRPr>
                    </a:p>
                    <a:p>
                      <a:pPr marL="397510" indent="-285750" algn="just">
                        <a:lnSpc>
                          <a:spcPct val="107000"/>
                        </a:lnSpc>
                        <a:spcAft>
                          <a:spcPts val="0"/>
                        </a:spcAft>
                        <a:buFont typeface="Arial" panose="020B0604020202020204" pitchFamily="34" charset="0"/>
                        <a:buChar char="•"/>
                      </a:pPr>
                      <a:r>
                        <a:rPr lang="pl-PL" sz="1800" dirty="0">
                          <a:effectLst/>
                        </a:rPr>
                        <a:t>o</a:t>
                      </a:r>
                      <a:r>
                        <a:rPr lang="en-GB" sz="1800" dirty="0" err="1">
                          <a:effectLst/>
                        </a:rPr>
                        <a:t>perators</a:t>
                      </a:r>
                      <a:r>
                        <a:rPr lang="en-GB" sz="1800" dirty="0">
                          <a:effectLst/>
                        </a:rPr>
                        <a:t> – data manipulation tools,</a:t>
                      </a:r>
                      <a:endParaRPr lang="pl-PL" sz="1800" dirty="0">
                        <a:effectLst/>
                      </a:endParaRPr>
                    </a:p>
                    <a:p>
                      <a:pPr marL="397510" indent="-285750" algn="just">
                        <a:lnSpc>
                          <a:spcPct val="107000"/>
                        </a:lnSpc>
                        <a:spcAft>
                          <a:spcPts val="0"/>
                        </a:spcAft>
                        <a:buFont typeface="Arial" panose="020B0604020202020204" pitchFamily="34" charset="0"/>
                        <a:buChar char="•"/>
                      </a:pPr>
                      <a:r>
                        <a:rPr lang="pl-PL" sz="1800" dirty="0">
                          <a:effectLst/>
                        </a:rPr>
                        <a:t>v</a:t>
                      </a:r>
                      <a:r>
                        <a:rPr lang="en-GB" sz="1800" dirty="0" err="1">
                          <a:effectLst/>
                        </a:rPr>
                        <a:t>ariables</a:t>
                      </a:r>
                      <a:r>
                        <a:rPr lang="en-GB" sz="1800" dirty="0">
                          <a:effectLst/>
                        </a:rPr>
                        <a:t> – data-shaped boxes,</a:t>
                      </a:r>
                      <a:endParaRPr lang="pl-PL" sz="1800" dirty="0">
                        <a:effectLst/>
                      </a:endParaRPr>
                    </a:p>
                    <a:p>
                      <a:pPr marL="397510" indent="-285750" algn="just">
                        <a:lnSpc>
                          <a:spcPct val="107000"/>
                        </a:lnSpc>
                        <a:spcAft>
                          <a:spcPts val="0"/>
                        </a:spcAft>
                        <a:buFont typeface="Arial" panose="020B0604020202020204" pitchFamily="34" charset="0"/>
                        <a:buChar char="•"/>
                      </a:pPr>
                      <a:r>
                        <a:rPr lang="pl-PL" sz="1800" dirty="0">
                          <a:effectLst/>
                        </a:rPr>
                        <a:t>o</a:t>
                      </a:r>
                      <a:r>
                        <a:rPr lang="en-GB" sz="1800" dirty="0" err="1">
                          <a:effectLst/>
                        </a:rPr>
                        <a:t>utput</a:t>
                      </a:r>
                      <a:r>
                        <a:rPr lang="en-GB" sz="1800" dirty="0">
                          <a:effectLst/>
                        </a:rPr>
                        <a:t> vs input,</a:t>
                      </a:r>
                      <a:endParaRPr lang="pl-PL" sz="1800" dirty="0">
                        <a:effectLst/>
                      </a:endParaRPr>
                    </a:p>
                    <a:p>
                      <a:pPr marL="397510" indent="-285750" algn="just">
                        <a:lnSpc>
                          <a:spcPct val="107000"/>
                        </a:lnSpc>
                        <a:spcAft>
                          <a:spcPts val="0"/>
                        </a:spcAft>
                        <a:buFont typeface="Arial" panose="020B0604020202020204" pitchFamily="34" charset="0"/>
                        <a:buChar char="•"/>
                      </a:pPr>
                      <a:r>
                        <a:rPr lang="pl-PL" sz="1800" dirty="0" err="1">
                          <a:effectLst/>
                        </a:rPr>
                        <a:t>strings</a:t>
                      </a:r>
                      <a:r>
                        <a:rPr lang="pl-PL" sz="1800" dirty="0">
                          <a:effectLst/>
                        </a:rPr>
                        <a:t> and </a:t>
                      </a:r>
                      <a:r>
                        <a:rPr lang="pl-PL" sz="1800" dirty="0" err="1">
                          <a:effectLst/>
                        </a:rPr>
                        <a:t>numbers</a:t>
                      </a:r>
                      <a:r>
                        <a:rPr lang="pl-PL" sz="1800" dirty="0">
                          <a:effectLst/>
                        </a:rPr>
                        <a:t>.</a:t>
                      </a:r>
                    </a:p>
                    <a:p>
                      <a:pPr marL="111760" algn="just">
                        <a:lnSpc>
                          <a:spcPct val="107000"/>
                        </a:lnSpc>
                        <a:spcAft>
                          <a:spcPts val="0"/>
                        </a:spcAft>
                      </a:pPr>
                      <a:endParaRPr lang="en-GB" sz="1800" dirty="0">
                        <a:effectLst/>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578609262"/>
      </p:ext>
    </p:extLst>
  </p:cSld>
  <p:clrMapOvr>
    <a:masterClrMapping/>
  </p:clrMapOvr>
  <p:transition spd="med">
    <p:pull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13</a:t>
            </a:r>
            <a:endParaRPr lang="en-GB" dirty="0">
              <a:solidFill>
                <a:schemeClr val="bg1">
                  <a:lumMod val="50000"/>
                </a:schemeClr>
              </a:solidFill>
            </a:endParaRPr>
          </a:p>
        </p:txBody>
      </p:sp>
      <p:sp>
        <p:nvSpPr>
          <p:cNvPr id="9" name="pole tekstowe 8"/>
          <p:cNvSpPr txBox="1"/>
          <p:nvPr/>
        </p:nvSpPr>
        <p:spPr>
          <a:xfrm>
            <a:off x="377869" y="1007388"/>
            <a:ext cx="11344231" cy="646331"/>
          </a:xfrm>
          <a:prstGeom prst="rect">
            <a:avLst/>
          </a:prstGeom>
          <a:noFill/>
        </p:spPr>
        <p:txBody>
          <a:bodyPr wrap="square" rtlCol="0">
            <a:spAutoFit/>
          </a:bodyPr>
          <a:lstStyle/>
          <a:p>
            <a:pPr algn="just"/>
            <a:r>
              <a:rPr lang="pl-PL" b="1" dirty="0"/>
              <a:t>COURSE OUTLINE (</a:t>
            </a:r>
            <a:r>
              <a:rPr lang="pl-PL" b="1" dirty="0" err="1"/>
              <a:t>cont</a:t>
            </a:r>
            <a:r>
              <a:rPr lang="pl-PL" b="1" dirty="0"/>
              <a:t>.)</a:t>
            </a:r>
            <a:endParaRPr lang="pl-PL" dirty="0"/>
          </a:p>
          <a:p>
            <a:pPr algn="just"/>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937281455"/>
              </p:ext>
            </p:extLst>
          </p:nvPr>
        </p:nvGraphicFramePr>
        <p:xfrm>
          <a:off x="377870" y="1493920"/>
          <a:ext cx="11344230" cy="4059144"/>
        </p:xfrm>
        <a:graphic>
          <a:graphicData uri="http://schemas.openxmlformats.org/drawingml/2006/table">
            <a:tbl>
              <a:tblPr firstRow="1" firstCol="1" bandRow="1">
                <a:tableStyleId>{5C22544A-7EE6-4342-B048-85BDC9FD1C3A}</a:tableStyleId>
              </a:tblPr>
              <a:tblGrid>
                <a:gridCol w="3863930">
                  <a:extLst>
                    <a:ext uri="{9D8B030D-6E8A-4147-A177-3AD203B41FA5}">
                      <a16:colId xmlns:a16="http://schemas.microsoft.com/office/drawing/2014/main" val="20000"/>
                    </a:ext>
                  </a:extLst>
                </a:gridCol>
                <a:gridCol w="7480300">
                  <a:extLst>
                    <a:ext uri="{9D8B030D-6E8A-4147-A177-3AD203B41FA5}">
                      <a16:colId xmlns:a16="http://schemas.microsoft.com/office/drawing/2014/main" val="20001"/>
                    </a:ext>
                  </a:extLst>
                </a:gridCol>
              </a:tblGrid>
              <a:tr h="4059144">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en-US" sz="1800" dirty="0">
                          <a:effectLst/>
                        </a:rPr>
                        <a:t>2 – </a:t>
                      </a:r>
                      <a:r>
                        <a:rPr lang="en-US" sz="1800" b="1" kern="1200" dirty="0" smtClean="0">
                          <a:solidFill>
                            <a:schemeClr val="lt1"/>
                          </a:solidFill>
                          <a:effectLst/>
                          <a:latin typeface="+mn-lt"/>
                          <a:ea typeface="+mn-ea"/>
                          <a:cs typeface="+mn-cs"/>
                        </a:rPr>
                        <a:t>Basics </a:t>
                      </a:r>
                      <a:r>
                        <a:rPr lang="en-US" sz="1800" b="1" kern="1200" dirty="0">
                          <a:solidFill>
                            <a:schemeClr val="lt1"/>
                          </a:solidFill>
                          <a:effectLst/>
                          <a:latin typeface="+mn-lt"/>
                          <a:ea typeface="+mn-ea"/>
                          <a:cs typeface="+mn-cs"/>
                        </a:rPr>
                        <a:t>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1760" algn="just">
                        <a:lnSpc>
                          <a:spcPct val="107000"/>
                        </a:lnSpc>
                        <a:spcAft>
                          <a:spcPts val="0"/>
                        </a:spcAft>
                      </a:pPr>
                      <a:r>
                        <a:rPr lang="en-US" sz="1800" dirty="0">
                          <a:effectLst/>
                        </a:rPr>
                        <a:t> </a:t>
                      </a:r>
                      <a:endParaRPr lang="en-GB" sz="1800" dirty="0">
                        <a:effectLst/>
                      </a:endParaRPr>
                    </a:p>
                    <a:p>
                      <a:pPr marL="397510" indent="-285750" algn="just">
                        <a:lnSpc>
                          <a:spcPct val="107000"/>
                        </a:lnSpc>
                        <a:spcAft>
                          <a:spcPts val="0"/>
                        </a:spcAft>
                        <a:buFont typeface="Arial" panose="020B0604020202020204" pitchFamily="34" charset="0"/>
                        <a:buChar char="•"/>
                      </a:pPr>
                      <a:r>
                        <a:rPr lang="pl-PL" sz="1800" dirty="0">
                          <a:effectLst/>
                        </a:rPr>
                        <a:t>m</a:t>
                      </a:r>
                      <a:r>
                        <a:rPr lang="en-GB" sz="1800" dirty="0" err="1">
                          <a:effectLst/>
                        </a:rPr>
                        <a:t>aking</a:t>
                      </a:r>
                      <a:r>
                        <a:rPr lang="en-GB" sz="1800" dirty="0">
                          <a:effectLst/>
                        </a:rPr>
                        <a:t> decisions in Python,</a:t>
                      </a:r>
                    </a:p>
                    <a:p>
                      <a:pPr marL="397510" indent="-285750" algn="just">
                        <a:lnSpc>
                          <a:spcPct val="107000"/>
                        </a:lnSpc>
                        <a:spcAft>
                          <a:spcPts val="0"/>
                        </a:spcAft>
                        <a:buFont typeface="Arial" panose="020B0604020202020204" pitchFamily="34" charset="0"/>
                        <a:buChar char="•"/>
                      </a:pPr>
                      <a:r>
                        <a:rPr lang="pl-PL" sz="1800" b="1" kern="1200" dirty="0">
                          <a:solidFill>
                            <a:schemeClr val="lt1"/>
                          </a:solidFill>
                          <a:effectLst/>
                          <a:latin typeface="+mn-lt"/>
                          <a:ea typeface="+mn-ea"/>
                          <a:cs typeface="+mn-cs"/>
                        </a:rPr>
                        <a:t>r</a:t>
                      </a:r>
                      <a:r>
                        <a:rPr lang="en-US" sz="1800" b="1" kern="1200" dirty="0" err="1">
                          <a:solidFill>
                            <a:schemeClr val="lt1"/>
                          </a:solidFill>
                          <a:effectLst/>
                          <a:latin typeface="+mn-lt"/>
                          <a:ea typeface="+mn-ea"/>
                          <a:cs typeface="+mn-cs"/>
                        </a:rPr>
                        <a:t>elational</a:t>
                      </a:r>
                      <a:r>
                        <a:rPr lang="en-US" sz="1800" b="1" kern="1200" dirty="0">
                          <a:solidFill>
                            <a:schemeClr val="lt1"/>
                          </a:solidFill>
                          <a:effectLst/>
                          <a:latin typeface="+mn-lt"/>
                          <a:ea typeface="+mn-ea"/>
                          <a:cs typeface="+mn-cs"/>
                        </a:rPr>
                        <a:t> operators</a:t>
                      </a:r>
                      <a:r>
                        <a:rPr lang="en-GB" sz="1800" dirty="0">
                          <a:effectLst/>
                        </a:rPr>
                        <a:t>,</a:t>
                      </a:r>
                    </a:p>
                    <a:p>
                      <a:pPr marL="397510" indent="-285750" algn="just">
                        <a:lnSpc>
                          <a:spcPct val="107000"/>
                        </a:lnSpc>
                        <a:spcAft>
                          <a:spcPts val="0"/>
                        </a:spcAft>
                        <a:buFont typeface="Arial" panose="020B0604020202020204" pitchFamily="34" charset="0"/>
                        <a:buChar char="•"/>
                      </a:pPr>
                      <a:r>
                        <a:rPr lang="pl-PL" sz="1800" dirty="0">
                          <a:effectLst/>
                        </a:rPr>
                        <a:t>c</a:t>
                      </a:r>
                      <a:r>
                        <a:rPr lang="en-GB" sz="1800" dirty="0" err="1">
                          <a:effectLst/>
                        </a:rPr>
                        <a:t>onditions</a:t>
                      </a:r>
                      <a:r>
                        <a:rPr lang="en-GB" sz="1800" dirty="0">
                          <a:effectLst/>
                        </a:rPr>
                        <a:t> and conditional </a:t>
                      </a:r>
                      <a:r>
                        <a:rPr lang="en-GB" sz="1800" dirty="0" smtClean="0">
                          <a:effectLst/>
                        </a:rPr>
                        <a:t>execution,</a:t>
                      </a:r>
                      <a:endParaRPr lang="en-GB" sz="1800" dirty="0">
                        <a:effectLst/>
                      </a:endParaRPr>
                    </a:p>
                    <a:p>
                      <a:pPr marL="397510" indent="-285750" algn="just">
                        <a:lnSpc>
                          <a:spcPct val="107000"/>
                        </a:lnSpc>
                        <a:spcAft>
                          <a:spcPts val="0"/>
                        </a:spcAft>
                        <a:buFont typeface="Arial" panose="020B0604020202020204" pitchFamily="34" charset="0"/>
                        <a:buChar char="•"/>
                      </a:pPr>
                      <a:r>
                        <a:rPr lang="pl-PL" sz="1800" dirty="0">
                          <a:effectLst/>
                        </a:rPr>
                        <a:t>t</a:t>
                      </a:r>
                      <a:r>
                        <a:rPr lang="en-GB" sz="1800" dirty="0">
                          <a:effectLst/>
                        </a:rPr>
                        <a:t>he </a:t>
                      </a:r>
                      <a:r>
                        <a:rPr lang="en-GB" sz="1800" dirty="0" err="1">
                          <a:effectLst/>
                          <a:latin typeface="Courier New" panose="02070309020205020404" pitchFamily="49" charset="0"/>
                          <a:cs typeface="Courier New" panose="02070309020205020404" pitchFamily="49" charset="0"/>
                        </a:rPr>
                        <a:t>elif</a:t>
                      </a:r>
                      <a:r>
                        <a:rPr lang="en-GB" sz="1800" dirty="0">
                          <a:effectLst/>
                        </a:rPr>
                        <a:t> clause,</a:t>
                      </a:r>
                    </a:p>
                    <a:p>
                      <a:pPr marL="397510" indent="-285750" algn="just">
                        <a:lnSpc>
                          <a:spcPct val="107000"/>
                        </a:lnSpc>
                        <a:spcAft>
                          <a:spcPts val="0"/>
                        </a:spcAft>
                        <a:buFont typeface="Arial" panose="020B0604020202020204" pitchFamily="34" charset="0"/>
                        <a:buChar char="•"/>
                      </a:pPr>
                      <a:r>
                        <a:rPr lang="en-GB" sz="1800" dirty="0">
                          <a:effectLst/>
                        </a:rPr>
                        <a:t>Python's loops,</a:t>
                      </a:r>
                    </a:p>
                    <a:p>
                      <a:pPr marL="397510" indent="-285750" algn="just">
                        <a:lnSpc>
                          <a:spcPct val="107000"/>
                        </a:lnSpc>
                        <a:spcAft>
                          <a:spcPts val="0"/>
                        </a:spcAft>
                        <a:buFont typeface="Arial" panose="020B0604020202020204" pitchFamily="34" charset="0"/>
                        <a:buChar char="•"/>
                      </a:pPr>
                      <a:r>
                        <a:rPr lang="pl-PL" sz="1800" dirty="0">
                          <a:effectLst/>
                        </a:rPr>
                        <a:t>l</a:t>
                      </a:r>
                      <a:r>
                        <a:rPr lang="en-GB" sz="1800" dirty="0" err="1">
                          <a:effectLst/>
                        </a:rPr>
                        <a:t>ogic</a:t>
                      </a:r>
                      <a:r>
                        <a:rPr lang="en-GB" sz="1800" dirty="0">
                          <a:effectLst/>
                        </a:rPr>
                        <a:t> and bit operations,</a:t>
                      </a:r>
                    </a:p>
                    <a:p>
                      <a:pPr marL="397510" indent="-285750" algn="just">
                        <a:lnSpc>
                          <a:spcPct val="107000"/>
                        </a:lnSpc>
                        <a:spcAft>
                          <a:spcPts val="0"/>
                        </a:spcAft>
                        <a:buFont typeface="Arial" panose="020B0604020202020204" pitchFamily="34" charset="0"/>
                        <a:buChar char="•"/>
                      </a:pPr>
                      <a:r>
                        <a:rPr lang="pl-PL" sz="1800" dirty="0">
                          <a:effectLst/>
                        </a:rPr>
                        <a:t>l</a:t>
                      </a:r>
                      <a:r>
                        <a:rPr lang="en-GB" sz="1800" dirty="0" err="1">
                          <a:effectLst/>
                        </a:rPr>
                        <a:t>ists</a:t>
                      </a:r>
                      <a:r>
                        <a:rPr lang="en-GB" sz="1800" dirty="0">
                          <a:effectLst/>
                        </a:rPr>
                        <a:t> – collections of data,</a:t>
                      </a:r>
                    </a:p>
                    <a:p>
                      <a:pPr marL="397510" indent="-285750" algn="just">
                        <a:lnSpc>
                          <a:spcPct val="107000"/>
                        </a:lnSpc>
                        <a:spcAft>
                          <a:spcPts val="0"/>
                        </a:spcAft>
                        <a:buFont typeface="Arial" panose="020B0604020202020204" pitchFamily="34" charset="0"/>
                        <a:buChar char="•"/>
                      </a:pPr>
                      <a:r>
                        <a:rPr lang="pl-PL" sz="1800" dirty="0">
                          <a:effectLst/>
                        </a:rPr>
                        <a:t>s</a:t>
                      </a:r>
                      <a:r>
                        <a:rPr lang="en-US" sz="1800" dirty="0" err="1">
                          <a:effectLst/>
                        </a:rPr>
                        <a:t>orting</a:t>
                      </a:r>
                      <a:r>
                        <a:rPr lang="en-US" sz="1800" dirty="0">
                          <a:effectLst/>
                        </a:rPr>
                        <a:t> simple lists – the bubble sort algorithm</a:t>
                      </a:r>
                      <a:r>
                        <a:rPr lang="en-GB" sz="1800" dirty="0">
                          <a:effectLst/>
                        </a:rPr>
                        <a:t>,</a:t>
                      </a:r>
                    </a:p>
                    <a:p>
                      <a:pPr marL="397510" indent="-285750" algn="just">
                        <a:lnSpc>
                          <a:spcPct val="107000"/>
                        </a:lnSpc>
                        <a:spcAft>
                          <a:spcPts val="0"/>
                        </a:spcAft>
                        <a:buFont typeface="Arial" panose="020B0604020202020204" pitchFamily="34" charset="0"/>
                        <a:buChar char="•"/>
                      </a:pPr>
                      <a:r>
                        <a:rPr lang="pl-PL" sz="1800" dirty="0">
                          <a:effectLst/>
                        </a:rPr>
                        <a:t>l</a:t>
                      </a:r>
                      <a:r>
                        <a:rPr lang="en-GB" sz="1800" dirty="0" err="1">
                          <a:effectLst/>
                        </a:rPr>
                        <a:t>ists</a:t>
                      </a:r>
                      <a:r>
                        <a:rPr lang="en-GB" sz="1800" dirty="0">
                          <a:effectLst/>
                        </a:rPr>
                        <a:t> in advanced applications</a:t>
                      </a:r>
                      <a:r>
                        <a:rPr lang="pl-PL" sz="1800" dirty="0">
                          <a:effectLst/>
                        </a:rPr>
                        <a:t>.</a:t>
                      </a:r>
                      <a:endParaRPr lang="en-GB" sz="1800" dirty="0">
                        <a:effectLst/>
                      </a:endParaRPr>
                    </a:p>
                    <a:p>
                      <a:pPr marL="397510" indent="-285750" algn="just">
                        <a:lnSpc>
                          <a:spcPct val="107000"/>
                        </a:lnSpc>
                        <a:spcAft>
                          <a:spcPts val="0"/>
                        </a:spcAft>
                        <a:buFont typeface="Arial" panose="020B0604020202020204" pitchFamily="34" charset="0"/>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79044755"/>
      </p:ext>
    </p:extLst>
  </p:cSld>
  <p:clrMapOvr>
    <a:masterClrMapping/>
  </p:clrMapOvr>
  <p:transition spd="med">
    <p:pull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14</a:t>
            </a:r>
            <a:endParaRPr lang="en-GB" dirty="0">
              <a:solidFill>
                <a:schemeClr val="bg1">
                  <a:lumMod val="50000"/>
                </a:schemeClr>
              </a:solidFill>
            </a:endParaRPr>
          </a:p>
        </p:txBody>
      </p:sp>
      <p:sp>
        <p:nvSpPr>
          <p:cNvPr id="9" name="pole tekstowe 8"/>
          <p:cNvSpPr txBox="1"/>
          <p:nvPr/>
        </p:nvSpPr>
        <p:spPr>
          <a:xfrm>
            <a:off x="377869" y="1007388"/>
            <a:ext cx="11344231" cy="646331"/>
          </a:xfrm>
          <a:prstGeom prst="rect">
            <a:avLst/>
          </a:prstGeom>
          <a:noFill/>
        </p:spPr>
        <p:txBody>
          <a:bodyPr wrap="square" rtlCol="0">
            <a:spAutoFit/>
          </a:bodyPr>
          <a:lstStyle/>
          <a:p>
            <a:pPr algn="just"/>
            <a:r>
              <a:rPr lang="pl-PL" b="1" dirty="0"/>
              <a:t>COURSE OUTLINE (</a:t>
            </a:r>
            <a:r>
              <a:rPr lang="pl-PL" b="1" dirty="0" err="1"/>
              <a:t>cont</a:t>
            </a:r>
            <a:r>
              <a:rPr lang="pl-PL" b="1" dirty="0"/>
              <a:t>.)</a:t>
            </a:r>
            <a:endParaRPr lang="pl-PL" dirty="0"/>
          </a:p>
          <a:p>
            <a:pPr algn="just"/>
            <a:endParaRPr lang="pl-PL" dirty="0"/>
          </a:p>
        </p:txBody>
      </p:sp>
      <p:graphicFrame>
        <p:nvGraphicFramePr>
          <p:cNvPr id="3" name="Tabela 2"/>
          <p:cNvGraphicFramePr>
            <a:graphicFrameLocks noGrp="1"/>
          </p:cNvGraphicFramePr>
          <p:nvPr>
            <p:extLst>
              <p:ext uri="{D42A27DB-BD31-4B8C-83A1-F6EECF244321}">
                <p14:modId xmlns:p14="http://schemas.microsoft.com/office/powerpoint/2010/main" val="271858397"/>
              </p:ext>
            </p:extLst>
          </p:nvPr>
        </p:nvGraphicFramePr>
        <p:xfrm>
          <a:off x="377869" y="1491044"/>
          <a:ext cx="11344231" cy="2352086"/>
        </p:xfrm>
        <a:graphic>
          <a:graphicData uri="http://schemas.openxmlformats.org/drawingml/2006/table">
            <a:tbl>
              <a:tblPr firstRow="1" firstCol="1" bandRow="1">
                <a:tableStyleId>{5C22544A-7EE6-4342-B048-85BDC9FD1C3A}</a:tableStyleId>
              </a:tblPr>
              <a:tblGrid>
                <a:gridCol w="3851231">
                  <a:extLst>
                    <a:ext uri="{9D8B030D-6E8A-4147-A177-3AD203B41FA5}">
                      <a16:colId xmlns:a16="http://schemas.microsoft.com/office/drawing/2014/main" val="20000"/>
                    </a:ext>
                  </a:extLst>
                </a:gridCol>
                <a:gridCol w="7493000">
                  <a:extLst>
                    <a:ext uri="{9D8B030D-6E8A-4147-A177-3AD203B41FA5}">
                      <a16:colId xmlns:a16="http://schemas.microsoft.com/office/drawing/2014/main" val="20001"/>
                    </a:ext>
                  </a:extLst>
                </a:gridCol>
              </a:tblGrid>
              <a:tr h="2352086">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pl-PL" sz="1800" dirty="0">
                          <a:effectLst/>
                        </a:rPr>
                        <a:t>3</a:t>
                      </a:r>
                      <a:r>
                        <a:rPr lang="en-US" sz="1800" dirty="0">
                          <a:effectLst/>
                        </a:rPr>
                        <a:t> – </a:t>
                      </a:r>
                      <a:r>
                        <a:rPr lang="pl-PL" sz="1800" dirty="0">
                          <a:effectLst/>
                        </a:rPr>
                        <a:t>Basic III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1760" algn="just">
                        <a:lnSpc>
                          <a:spcPct val="107000"/>
                        </a:lnSpc>
                        <a:spcAft>
                          <a:spcPts val="0"/>
                        </a:spcAft>
                      </a:pPr>
                      <a:r>
                        <a:rPr lang="en-US" sz="1800" dirty="0">
                          <a:effectLst/>
                        </a:rPr>
                        <a:t> </a:t>
                      </a:r>
                      <a:endParaRPr lang="en-GB" sz="1800" dirty="0">
                        <a:effectLst/>
                      </a:endParaRPr>
                    </a:p>
                    <a:p>
                      <a:pPr marL="342900" lvl="0" indent="-342900" algn="just">
                        <a:lnSpc>
                          <a:spcPct val="107000"/>
                        </a:lnSpc>
                        <a:spcAft>
                          <a:spcPts val="0"/>
                        </a:spcAft>
                        <a:buFont typeface="Symbol" panose="05050102010706020507" pitchFamily="18" charset="2"/>
                        <a:buChar char=""/>
                      </a:pPr>
                      <a:r>
                        <a:rPr lang="pl-PL" sz="1800" dirty="0">
                          <a:effectLst/>
                        </a:rPr>
                        <a:t>w</a:t>
                      </a:r>
                      <a:r>
                        <a:rPr lang="en-GB" sz="1800" dirty="0" err="1">
                          <a:effectLst/>
                        </a:rPr>
                        <a:t>riting</a:t>
                      </a:r>
                      <a:r>
                        <a:rPr lang="en-GB" sz="1800" dirty="0">
                          <a:effectLst/>
                        </a:rPr>
                        <a:t> functions,</a:t>
                      </a:r>
                    </a:p>
                    <a:p>
                      <a:pPr marL="342900" lvl="0" indent="-342900" algn="just">
                        <a:lnSpc>
                          <a:spcPct val="107000"/>
                        </a:lnSpc>
                        <a:spcAft>
                          <a:spcPts val="0"/>
                        </a:spcAft>
                        <a:buFont typeface="Symbol" panose="05050102010706020507" pitchFamily="18" charset="2"/>
                        <a:buChar char=""/>
                      </a:pPr>
                      <a:r>
                        <a:rPr lang="en-GB" sz="1800" dirty="0">
                          <a:effectLst/>
                        </a:rPr>
                        <a:t>arguments,</a:t>
                      </a:r>
                    </a:p>
                    <a:p>
                      <a:pPr marL="342900" lvl="0" indent="-342900" algn="just">
                        <a:lnSpc>
                          <a:spcPct val="107000"/>
                        </a:lnSpc>
                        <a:spcAft>
                          <a:spcPts val="0"/>
                        </a:spcAft>
                        <a:buFont typeface="Symbol" panose="05050102010706020507" pitchFamily="18" charset="2"/>
                        <a:buChar char=""/>
                      </a:pPr>
                      <a:r>
                        <a:rPr lang="pl-PL" sz="1800" dirty="0">
                          <a:effectLst/>
                        </a:rPr>
                        <a:t>r</a:t>
                      </a:r>
                      <a:r>
                        <a:rPr lang="en-US" sz="1800" dirty="0" err="1">
                          <a:effectLst/>
                        </a:rPr>
                        <a:t>eturning</a:t>
                      </a:r>
                      <a:r>
                        <a:rPr lang="en-US" sz="1800" dirty="0">
                          <a:effectLst/>
                        </a:rPr>
                        <a:t> a result from a function</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dirty="0">
                          <a:effectLst/>
                        </a:rPr>
                        <a:t>f</a:t>
                      </a:r>
                      <a:r>
                        <a:rPr lang="en-GB" sz="1800" dirty="0" err="1">
                          <a:effectLst/>
                        </a:rPr>
                        <a:t>unctions</a:t>
                      </a:r>
                      <a:r>
                        <a:rPr lang="en-GB" sz="1800" dirty="0">
                          <a:effectLst/>
                        </a:rPr>
                        <a:t> and scopes,</a:t>
                      </a:r>
                    </a:p>
                    <a:p>
                      <a:pPr marL="342900" lvl="0" indent="-342900" algn="just">
                        <a:lnSpc>
                          <a:spcPct val="107000"/>
                        </a:lnSpc>
                        <a:spcAft>
                          <a:spcPts val="0"/>
                        </a:spcAft>
                        <a:buFont typeface="Symbol" panose="05050102010706020507" pitchFamily="18" charset="2"/>
                        <a:buChar char=""/>
                      </a:pPr>
                      <a:r>
                        <a:rPr lang="en-US" sz="1800" dirty="0" err="1" smtClean="0">
                          <a:effectLst/>
                        </a:rPr>
                        <a:t>practising</a:t>
                      </a:r>
                      <a:r>
                        <a:rPr lang="en-US" sz="1800" dirty="0" smtClean="0">
                          <a:effectLst/>
                        </a:rPr>
                        <a:t> with </a:t>
                      </a:r>
                      <a:r>
                        <a:rPr lang="en-US" sz="1800" dirty="0">
                          <a:effectLst/>
                        </a:rPr>
                        <a:t>designing and writing functions</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dirty="0">
                          <a:effectLst/>
                        </a:rPr>
                        <a:t>t</a:t>
                      </a:r>
                      <a:r>
                        <a:rPr lang="en-GB" sz="1800" dirty="0" err="1">
                          <a:effectLst/>
                        </a:rPr>
                        <a:t>uples</a:t>
                      </a:r>
                      <a:r>
                        <a:rPr lang="en-GB" sz="1800" dirty="0">
                          <a:effectLst/>
                        </a:rPr>
                        <a:t> and dictionaries</a:t>
                      </a:r>
                      <a:r>
                        <a:rPr lang="pl-PL" sz="1800" dirty="0">
                          <a:effectLst/>
                        </a:rPr>
                        <a:t>.</a:t>
                      </a:r>
                      <a:endParaRPr lang="en-GB" sz="1800" dirty="0">
                        <a:effectLst/>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1688098942"/>
              </p:ext>
            </p:extLst>
          </p:nvPr>
        </p:nvGraphicFramePr>
        <p:xfrm>
          <a:off x="377868" y="3923398"/>
          <a:ext cx="11344231" cy="2352086"/>
        </p:xfrm>
        <a:graphic>
          <a:graphicData uri="http://schemas.openxmlformats.org/drawingml/2006/table">
            <a:tbl>
              <a:tblPr firstRow="1" firstCol="1" bandRow="1">
                <a:tableStyleId>{5C22544A-7EE6-4342-B048-85BDC9FD1C3A}</a:tableStyleId>
              </a:tblPr>
              <a:tblGrid>
                <a:gridCol w="3863932">
                  <a:extLst>
                    <a:ext uri="{9D8B030D-6E8A-4147-A177-3AD203B41FA5}">
                      <a16:colId xmlns:a16="http://schemas.microsoft.com/office/drawing/2014/main" val="20000"/>
                    </a:ext>
                  </a:extLst>
                </a:gridCol>
                <a:gridCol w="7480299">
                  <a:extLst>
                    <a:ext uri="{9D8B030D-6E8A-4147-A177-3AD203B41FA5}">
                      <a16:colId xmlns:a16="http://schemas.microsoft.com/office/drawing/2014/main" val="20001"/>
                    </a:ext>
                  </a:extLst>
                </a:gridCol>
              </a:tblGrid>
              <a:tr h="2352086">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pl-PL" sz="1800" dirty="0">
                          <a:effectLst/>
                        </a:rPr>
                        <a:t>4</a:t>
                      </a:r>
                      <a:r>
                        <a:rPr lang="en-US" sz="1800" dirty="0">
                          <a:effectLst/>
                        </a:rPr>
                        <a:t> – </a:t>
                      </a:r>
                      <a:r>
                        <a:rPr lang="pl-PL" sz="1800" dirty="0" err="1">
                          <a:effectLst/>
                        </a:rPr>
                        <a:t>Intermediate</a:t>
                      </a:r>
                      <a:r>
                        <a:rPr lang="pl-PL" sz="1800" dirty="0">
                          <a:effectLst/>
                        </a:rPr>
                        <a:t> 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1760" algn="just">
                        <a:lnSpc>
                          <a:spcPct val="107000"/>
                        </a:lnSpc>
                        <a:spcAft>
                          <a:spcPts val="0"/>
                        </a:spcAft>
                      </a:pPr>
                      <a:r>
                        <a:rPr lang="en-US" sz="1800" dirty="0">
                          <a:effectLst/>
                        </a:rPr>
                        <a:t> </a:t>
                      </a:r>
                      <a:endParaRPr lang="en-GB" sz="1800" dirty="0">
                        <a:effectLst/>
                      </a:endParaRPr>
                    </a:p>
                    <a:p>
                      <a:pPr marL="342900" lvl="0" indent="-342900" algn="just">
                        <a:lnSpc>
                          <a:spcPct val="107000"/>
                        </a:lnSpc>
                        <a:spcAft>
                          <a:spcPts val="0"/>
                        </a:spcAft>
                        <a:buFont typeface="Symbol" panose="05050102010706020507" pitchFamily="18" charset="2"/>
                        <a:buChar char=""/>
                      </a:pPr>
                      <a:r>
                        <a:rPr lang="pl-PL" sz="1800" b="1" kern="1200" dirty="0">
                          <a:solidFill>
                            <a:schemeClr val="lt1"/>
                          </a:solidFill>
                          <a:effectLst/>
                          <a:latin typeface="+mn-lt"/>
                          <a:ea typeface="+mn-ea"/>
                          <a:cs typeface="+mn-cs"/>
                        </a:rPr>
                        <a:t>u</a:t>
                      </a:r>
                      <a:r>
                        <a:rPr lang="en-US" sz="1800" b="1" kern="1200" dirty="0">
                          <a:solidFill>
                            <a:schemeClr val="lt1"/>
                          </a:solidFill>
                          <a:effectLst/>
                          <a:latin typeface="+mn-lt"/>
                          <a:ea typeface="+mn-ea"/>
                          <a:cs typeface="+mn-cs"/>
                        </a:rPr>
                        <a:t>sing modules</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b="1" kern="1200" dirty="0">
                          <a:solidFill>
                            <a:schemeClr val="lt1"/>
                          </a:solidFill>
                          <a:effectLst/>
                          <a:latin typeface="+mn-lt"/>
                          <a:ea typeface="+mn-ea"/>
                          <a:cs typeface="+mn-cs"/>
                        </a:rPr>
                        <a:t>w</a:t>
                      </a:r>
                      <a:r>
                        <a:rPr lang="en-US" sz="1800" b="1" kern="1200" dirty="0" err="1">
                          <a:solidFill>
                            <a:schemeClr val="lt1"/>
                          </a:solidFill>
                          <a:effectLst/>
                          <a:latin typeface="+mn-lt"/>
                          <a:ea typeface="+mn-ea"/>
                          <a:cs typeface="+mn-cs"/>
                        </a:rPr>
                        <a:t>orking</a:t>
                      </a:r>
                      <a:r>
                        <a:rPr lang="en-US" sz="1800" b="1" kern="1200" dirty="0">
                          <a:solidFill>
                            <a:schemeClr val="lt1"/>
                          </a:solidFill>
                          <a:effectLst/>
                          <a:latin typeface="+mn-lt"/>
                          <a:ea typeface="+mn-ea"/>
                          <a:cs typeface="+mn-cs"/>
                        </a:rPr>
                        <a:t> with </a:t>
                      </a:r>
                      <a:r>
                        <a:rPr lang="pl-PL" sz="1800" b="1" kern="1200" dirty="0" err="1">
                          <a:solidFill>
                            <a:schemeClr val="lt1"/>
                          </a:solidFill>
                          <a:effectLst/>
                          <a:latin typeface="Courier New" charset="0"/>
                          <a:ea typeface="Courier New" charset="0"/>
                          <a:cs typeface="Courier New" charset="0"/>
                        </a:rPr>
                        <a:t>math</a:t>
                      </a:r>
                      <a:r>
                        <a:rPr lang="pl-PL" sz="1800" b="1" kern="1200" dirty="0">
                          <a:solidFill>
                            <a:schemeClr val="lt1"/>
                          </a:solidFill>
                          <a:effectLst/>
                          <a:latin typeface="+mn-lt"/>
                          <a:ea typeface="+mn-ea"/>
                          <a:cs typeface="+mn-cs"/>
                        </a:rPr>
                        <a:t>, </a:t>
                      </a:r>
                      <a:r>
                        <a:rPr lang="pl-PL" sz="1800" b="1" kern="1200" dirty="0" err="1">
                          <a:solidFill>
                            <a:schemeClr val="lt1"/>
                          </a:solidFill>
                          <a:effectLst/>
                          <a:latin typeface="Courier New" charset="0"/>
                          <a:ea typeface="Courier New" charset="0"/>
                          <a:cs typeface="Courier New" charset="0"/>
                        </a:rPr>
                        <a:t>random</a:t>
                      </a:r>
                      <a:r>
                        <a:rPr lang="pl-PL" sz="1800" b="1" kern="1200" dirty="0">
                          <a:solidFill>
                            <a:schemeClr val="lt1"/>
                          </a:solidFill>
                          <a:effectLst/>
                          <a:latin typeface="+mn-lt"/>
                          <a:ea typeface="+mn-ea"/>
                          <a:cs typeface="+mn-cs"/>
                        </a:rPr>
                        <a:t> and </a:t>
                      </a:r>
                      <a:r>
                        <a:rPr lang="pl-PL" sz="1800" b="1" kern="1200" dirty="0">
                          <a:solidFill>
                            <a:schemeClr val="lt1"/>
                          </a:solidFill>
                          <a:effectLst/>
                          <a:latin typeface="Courier New" charset="0"/>
                          <a:ea typeface="Courier New" charset="0"/>
                          <a:cs typeface="Courier New" charset="0"/>
                        </a:rPr>
                        <a:t>platform</a:t>
                      </a:r>
                      <a:r>
                        <a:rPr lang="en-US" sz="1800" b="1" kern="1200" dirty="0">
                          <a:solidFill>
                            <a:schemeClr val="lt1"/>
                          </a:solidFill>
                          <a:effectLst/>
                          <a:latin typeface="+mn-lt"/>
                          <a:ea typeface="+mn-ea"/>
                          <a:cs typeface="+mn-cs"/>
                        </a:rPr>
                        <a:t> modules</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dirty="0" err="1">
                          <a:effectLst/>
                        </a:rPr>
                        <a:t>errors</a:t>
                      </a:r>
                      <a:r>
                        <a:rPr lang="pl-PL" sz="1800" dirty="0">
                          <a:effectLst/>
                        </a:rPr>
                        <a:t> and </a:t>
                      </a:r>
                      <a:r>
                        <a:rPr lang="pl-PL" sz="1800" dirty="0" err="1">
                          <a:effectLst/>
                        </a:rPr>
                        <a:t>exceptions</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dirty="0">
                          <a:effectLst/>
                        </a:rPr>
                        <a:t>c</a:t>
                      </a:r>
                      <a:r>
                        <a:rPr lang="en-US" sz="1800" dirty="0" err="1">
                          <a:effectLst/>
                        </a:rPr>
                        <a:t>haracters</a:t>
                      </a:r>
                      <a:r>
                        <a:rPr lang="en-US" sz="1800" dirty="0">
                          <a:effectLst/>
                        </a:rPr>
                        <a:t> and strings </a:t>
                      </a:r>
                      <a:r>
                        <a:rPr lang="en-US" sz="1800" dirty="0" smtClean="0">
                          <a:effectLst/>
                        </a:rPr>
                        <a:t>vs. </a:t>
                      </a:r>
                      <a:r>
                        <a:rPr lang="en-US" sz="1800" dirty="0">
                          <a:effectLst/>
                        </a:rPr>
                        <a:t>computers</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b="1" kern="1200" dirty="0" err="1">
                          <a:solidFill>
                            <a:schemeClr val="lt1"/>
                          </a:solidFill>
                          <a:effectLst/>
                          <a:latin typeface="+mn-lt"/>
                          <a:ea typeface="+mn-ea"/>
                          <a:cs typeface="+mn-cs"/>
                        </a:rPr>
                        <a:t>writing</a:t>
                      </a:r>
                      <a:r>
                        <a:rPr lang="pl-PL" sz="1800" b="1" kern="1200" dirty="0">
                          <a:solidFill>
                            <a:schemeClr val="lt1"/>
                          </a:solidFill>
                          <a:effectLst/>
                          <a:latin typeface="+mn-lt"/>
                          <a:ea typeface="+mn-ea"/>
                          <a:cs typeface="+mn-cs"/>
                        </a:rPr>
                        <a:t> f</a:t>
                      </a:r>
                      <a:r>
                        <a:rPr lang="en-US" sz="1800" b="1" kern="1200" dirty="0">
                          <a:solidFill>
                            <a:schemeClr val="lt1"/>
                          </a:solidFill>
                          <a:effectLst/>
                          <a:latin typeface="+mn-lt"/>
                          <a:ea typeface="+mn-ea"/>
                          <a:cs typeface="+mn-cs"/>
                        </a:rPr>
                        <a:t>our simple programs</a:t>
                      </a:r>
                      <a:r>
                        <a:rPr lang="pl-PL" sz="1800" b="1" kern="1200" dirty="0">
                          <a:solidFill>
                            <a:schemeClr val="lt1"/>
                          </a:solidFill>
                          <a:effectLst/>
                          <a:latin typeface="+mn-lt"/>
                          <a:ea typeface="+mn-ea"/>
                          <a:cs typeface="+mn-cs"/>
                        </a:rPr>
                        <a:t>.</a:t>
                      </a:r>
                      <a:endParaRPr lang="pl-PL" sz="1800" dirty="0">
                        <a:effectLst/>
                      </a:endParaRPr>
                    </a:p>
                    <a:p>
                      <a:pPr marL="342900" lvl="0" indent="-342900" algn="just">
                        <a:lnSpc>
                          <a:spcPct val="107000"/>
                        </a:lnSpc>
                        <a:spcAft>
                          <a:spcPts val="0"/>
                        </a:spcAft>
                        <a:buFont typeface="Symbol" panose="05050102010706020507" pitchFamily="18" charset="2"/>
                        <a:buChar char=""/>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27197597"/>
      </p:ext>
    </p:extLst>
  </p:cSld>
  <p:clrMapOvr>
    <a:masterClrMapping/>
  </p:clrMapOvr>
  <p:transition spd="med">
    <p:pull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15</a:t>
            </a:r>
            <a:endParaRPr lang="en-GB" dirty="0">
              <a:solidFill>
                <a:schemeClr val="bg1">
                  <a:lumMod val="50000"/>
                </a:schemeClr>
              </a:solidFill>
            </a:endParaRPr>
          </a:p>
        </p:txBody>
      </p:sp>
      <p:sp>
        <p:nvSpPr>
          <p:cNvPr id="9" name="pole tekstowe 8"/>
          <p:cNvSpPr txBox="1"/>
          <p:nvPr/>
        </p:nvSpPr>
        <p:spPr>
          <a:xfrm>
            <a:off x="377869" y="1007388"/>
            <a:ext cx="11344231" cy="646331"/>
          </a:xfrm>
          <a:prstGeom prst="rect">
            <a:avLst/>
          </a:prstGeom>
          <a:noFill/>
        </p:spPr>
        <p:txBody>
          <a:bodyPr wrap="square" rtlCol="0">
            <a:spAutoFit/>
          </a:bodyPr>
          <a:lstStyle/>
          <a:p>
            <a:pPr algn="just"/>
            <a:r>
              <a:rPr lang="pl-PL" b="1" dirty="0"/>
              <a:t>COURSE OUTLINE (</a:t>
            </a:r>
            <a:r>
              <a:rPr lang="pl-PL" b="1" dirty="0" err="1"/>
              <a:t>cont</a:t>
            </a:r>
            <a:r>
              <a:rPr lang="pl-PL" b="1" dirty="0"/>
              <a:t>.)</a:t>
            </a:r>
            <a:endParaRPr lang="pl-PL" dirty="0"/>
          </a:p>
          <a:p>
            <a:pPr algn="just"/>
            <a:endParaRPr lang="pl-PL" dirty="0"/>
          </a:p>
        </p:txBody>
      </p:sp>
      <p:graphicFrame>
        <p:nvGraphicFramePr>
          <p:cNvPr id="2" name="Tabela 1"/>
          <p:cNvGraphicFramePr>
            <a:graphicFrameLocks noGrp="1"/>
          </p:cNvGraphicFramePr>
          <p:nvPr>
            <p:extLst>
              <p:ext uri="{D42A27DB-BD31-4B8C-83A1-F6EECF244321}">
                <p14:modId xmlns:p14="http://schemas.microsoft.com/office/powerpoint/2010/main" val="1336357870"/>
              </p:ext>
            </p:extLst>
          </p:nvPr>
        </p:nvGraphicFramePr>
        <p:xfrm>
          <a:off x="377868" y="1491821"/>
          <a:ext cx="11344231" cy="3507677"/>
        </p:xfrm>
        <a:graphic>
          <a:graphicData uri="http://schemas.openxmlformats.org/drawingml/2006/table">
            <a:tbl>
              <a:tblPr firstRow="1" firstCol="1" bandRow="1">
                <a:tableStyleId>{5C22544A-7EE6-4342-B048-85BDC9FD1C3A}</a:tableStyleId>
              </a:tblPr>
              <a:tblGrid>
                <a:gridCol w="3838532">
                  <a:extLst>
                    <a:ext uri="{9D8B030D-6E8A-4147-A177-3AD203B41FA5}">
                      <a16:colId xmlns:a16="http://schemas.microsoft.com/office/drawing/2014/main" val="20000"/>
                    </a:ext>
                  </a:extLst>
                </a:gridCol>
                <a:gridCol w="7505699">
                  <a:extLst>
                    <a:ext uri="{9D8B030D-6E8A-4147-A177-3AD203B41FA5}">
                      <a16:colId xmlns:a16="http://schemas.microsoft.com/office/drawing/2014/main" val="20001"/>
                    </a:ext>
                  </a:extLst>
                </a:gridCol>
              </a:tblGrid>
              <a:tr h="3133590">
                <a:tc>
                  <a:txBody>
                    <a:bodyPr/>
                    <a:lstStyle/>
                    <a:p>
                      <a:pPr>
                        <a:lnSpc>
                          <a:spcPct val="107000"/>
                        </a:lnSpc>
                        <a:spcAft>
                          <a:spcPts val="0"/>
                        </a:spcAft>
                      </a:pPr>
                      <a:r>
                        <a:rPr lang="en-US" sz="1800" dirty="0">
                          <a:effectLst/>
                        </a:rPr>
                        <a:t> </a:t>
                      </a:r>
                      <a:endParaRPr lang="en-GB" sz="1800" dirty="0">
                        <a:effectLst/>
                      </a:endParaRPr>
                    </a:p>
                    <a:p>
                      <a:pPr>
                        <a:lnSpc>
                          <a:spcPct val="107000"/>
                        </a:lnSpc>
                        <a:spcAft>
                          <a:spcPts val="0"/>
                        </a:spcAft>
                      </a:pPr>
                      <a:r>
                        <a:rPr lang="pl-PL" sz="1800" dirty="0">
                          <a:effectLst/>
                        </a:rPr>
                        <a:t>5 – </a:t>
                      </a:r>
                      <a:r>
                        <a:rPr lang="en-US" sz="1800" b="1" kern="1200" dirty="0">
                          <a:solidFill>
                            <a:schemeClr val="lt1"/>
                          </a:solidFill>
                          <a:effectLst/>
                          <a:latin typeface="+mn-lt"/>
                          <a:ea typeface="+mn-ea"/>
                          <a:cs typeface="+mn-cs"/>
                        </a:rPr>
                        <a:t>Intermediate II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11760" algn="just">
                        <a:lnSpc>
                          <a:spcPct val="107000"/>
                        </a:lnSpc>
                        <a:spcAft>
                          <a:spcPts val="0"/>
                        </a:spcAft>
                      </a:pPr>
                      <a:r>
                        <a:rPr lang="en-US" sz="1800" dirty="0">
                          <a:effectLst/>
                        </a:rPr>
                        <a:t> </a:t>
                      </a:r>
                      <a:endParaRPr lang="en-GB" sz="1800" dirty="0">
                        <a:effectLst/>
                      </a:endParaRPr>
                    </a:p>
                    <a:p>
                      <a:pPr marL="342900" lvl="0" indent="-342900" algn="just">
                        <a:lnSpc>
                          <a:spcPct val="107000"/>
                        </a:lnSpc>
                        <a:spcAft>
                          <a:spcPts val="0"/>
                        </a:spcAft>
                        <a:buFont typeface="Symbol" panose="05050102010706020507" pitchFamily="18" charset="2"/>
                        <a:buChar char=""/>
                      </a:pPr>
                      <a:r>
                        <a:rPr lang="pl-PL" sz="1800" dirty="0">
                          <a:effectLst/>
                        </a:rPr>
                        <a:t>b</a:t>
                      </a:r>
                      <a:r>
                        <a:rPr lang="en-US" sz="1800" dirty="0" err="1">
                          <a:effectLst/>
                        </a:rPr>
                        <a:t>asic</a:t>
                      </a:r>
                      <a:r>
                        <a:rPr lang="en-US" sz="1800" dirty="0">
                          <a:effectLst/>
                        </a:rPr>
                        <a:t> concepts of object programming</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dirty="0" err="1">
                          <a:effectLst/>
                        </a:rPr>
                        <a:t>objects</a:t>
                      </a:r>
                      <a:r>
                        <a:rPr lang="pl-PL" sz="1800" dirty="0">
                          <a:effectLst/>
                        </a:rPr>
                        <a:t>,</a:t>
                      </a:r>
                      <a:endParaRPr lang="en-GB" sz="1800" dirty="0">
                        <a:effectLst/>
                      </a:endParaRPr>
                    </a:p>
                    <a:p>
                      <a:pPr marL="342900" lvl="0" indent="-342900" algn="just">
                        <a:lnSpc>
                          <a:spcPct val="107000"/>
                        </a:lnSpc>
                        <a:spcAft>
                          <a:spcPts val="0"/>
                        </a:spcAft>
                        <a:buFont typeface="Symbol" panose="05050102010706020507" pitchFamily="18" charset="2"/>
                        <a:buChar char=""/>
                      </a:pPr>
                      <a:r>
                        <a:rPr lang="en-GB" sz="1800" dirty="0" smtClean="0">
                          <a:effectLst/>
                        </a:rPr>
                        <a:t>t</a:t>
                      </a:r>
                      <a:r>
                        <a:rPr lang="pl-PL" sz="1800" dirty="0" smtClean="0">
                          <a:effectLst/>
                        </a:rPr>
                        <a:t>he s</a:t>
                      </a:r>
                      <a:r>
                        <a:rPr lang="en-GB" sz="1800" dirty="0">
                          <a:effectLst/>
                        </a:rPr>
                        <a:t>tack – a procedural approach,</a:t>
                      </a:r>
                    </a:p>
                    <a:p>
                      <a:pPr marL="342900" lvl="0" indent="-342900" algn="just">
                        <a:lnSpc>
                          <a:spcPct val="107000"/>
                        </a:lnSpc>
                        <a:spcAft>
                          <a:spcPts val="0"/>
                        </a:spcAft>
                        <a:buFont typeface="Symbol" panose="05050102010706020507" pitchFamily="18" charset="2"/>
                        <a:buChar char=""/>
                      </a:pPr>
                      <a:r>
                        <a:rPr lang="en-GB" sz="1800" dirty="0">
                          <a:effectLst/>
                        </a:rPr>
                        <a:t>properties,</a:t>
                      </a:r>
                    </a:p>
                    <a:p>
                      <a:pPr marL="342900" lvl="0" indent="-342900" algn="just">
                        <a:lnSpc>
                          <a:spcPct val="107000"/>
                        </a:lnSpc>
                        <a:spcAft>
                          <a:spcPts val="0"/>
                        </a:spcAft>
                        <a:buFont typeface="Symbol" panose="05050102010706020507" pitchFamily="18" charset="2"/>
                        <a:buChar char=""/>
                      </a:pPr>
                      <a:r>
                        <a:rPr lang="pl-PL" sz="1800" dirty="0" err="1">
                          <a:effectLst/>
                        </a:rPr>
                        <a:t>methods</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b="1" kern="1200" dirty="0">
                          <a:solidFill>
                            <a:schemeClr val="lt1"/>
                          </a:solidFill>
                          <a:effectLst/>
                          <a:latin typeface="+mn-lt"/>
                          <a:ea typeface="+mn-ea"/>
                          <a:cs typeface="+mn-cs"/>
                        </a:rPr>
                        <a:t>i</a:t>
                      </a:r>
                      <a:r>
                        <a:rPr lang="en-US" sz="1800" b="1" kern="1200" dirty="0" err="1">
                          <a:solidFill>
                            <a:schemeClr val="lt1"/>
                          </a:solidFill>
                          <a:effectLst/>
                          <a:latin typeface="+mn-lt"/>
                          <a:ea typeface="+mn-ea"/>
                          <a:cs typeface="+mn-cs"/>
                        </a:rPr>
                        <a:t>nheritance</a:t>
                      </a:r>
                      <a:r>
                        <a:rPr lang="en-GB" sz="1800" dirty="0">
                          <a:effectLst/>
                        </a:rPr>
                        <a:t>,</a:t>
                      </a:r>
                    </a:p>
                    <a:p>
                      <a:pPr marL="342900" lvl="0" indent="-342900" algn="just">
                        <a:lnSpc>
                          <a:spcPct val="107000"/>
                        </a:lnSpc>
                        <a:spcAft>
                          <a:spcPts val="0"/>
                        </a:spcAft>
                        <a:buFont typeface="Symbol" panose="05050102010706020507" pitchFamily="18" charset="2"/>
                        <a:buChar char=""/>
                      </a:pPr>
                      <a:r>
                        <a:rPr lang="pl-PL" sz="1800" b="1" kern="1200" dirty="0">
                          <a:solidFill>
                            <a:schemeClr val="lt1"/>
                          </a:solidFill>
                          <a:effectLst/>
                          <a:latin typeface="+mn-lt"/>
                          <a:ea typeface="+mn-ea"/>
                          <a:cs typeface="+mn-cs"/>
                        </a:rPr>
                        <a:t>d</a:t>
                      </a:r>
                      <a:r>
                        <a:rPr lang="en-US" sz="1800" b="1" kern="1200" dirty="0" err="1">
                          <a:solidFill>
                            <a:schemeClr val="lt1"/>
                          </a:solidFill>
                          <a:effectLst/>
                          <a:latin typeface="+mn-lt"/>
                          <a:ea typeface="+mn-ea"/>
                          <a:cs typeface="+mn-cs"/>
                        </a:rPr>
                        <a:t>etailed</a:t>
                      </a:r>
                      <a:r>
                        <a:rPr lang="en-US" sz="1800" b="1" kern="1200" dirty="0">
                          <a:solidFill>
                            <a:schemeClr val="lt1"/>
                          </a:solidFill>
                          <a:effectLst/>
                          <a:latin typeface="+mn-lt"/>
                          <a:ea typeface="+mn-ea"/>
                          <a:cs typeface="+mn-cs"/>
                        </a:rPr>
                        <a:t> anatomy </a:t>
                      </a:r>
                      <a:r>
                        <a:rPr lang="en-US" sz="1800" b="1" kern="1200" dirty="0" smtClean="0">
                          <a:solidFill>
                            <a:schemeClr val="lt1"/>
                          </a:solidFill>
                          <a:effectLst/>
                          <a:latin typeface="+mn-lt"/>
                          <a:ea typeface="+mn-ea"/>
                          <a:cs typeface="+mn-cs"/>
                        </a:rPr>
                        <a:t>of an </a:t>
                      </a:r>
                      <a:r>
                        <a:rPr lang="en-US" sz="1800" b="1" kern="1200" dirty="0">
                          <a:solidFill>
                            <a:schemeClr val="lt1"/>
                          </a:solidFill>
                          <a:effectLst/>
                          <a:latin typeface="+mn-lt"/>
                          <a:ea typeface="+mn-ea"/>
                          <a:cs typeface="+mn-cs"/>
                        </a:rPr>
                        <a:t>exception</a:t>
                      </a:r>
                      <a:r>
                        <a:rPr lang="pl-PL" sz="1800" b="1" kern="1200" dirty="0">
                          <a:solidFill>
                            <a:schemeClr val="lt1"/>
                          </a:solidFill>
                          <a:effectLst/>
                          <a:latin typeface="+mn-lt"/>
                          <a:ea typeface="+mn-ea"/>
                          <a:cs typeface="+mn-cs"/>
                        </a:rPr>
                        <a:t>,</a:t>
                      </a:r>
                    </a:p>
                    <a:p>
                      <a:pPr marL="342900" lvl="0" indent="-342900" algn="just">
                        <a:lnSpc>
                          <a:spcPct val="107000"/>
                        </a:lnSpc>
                        <a:spcAft>
                          <a:spcPts val="0"/>
                        </a:spcAft>
                        <a:buFont typeface="Symbol" panose="05050102010706020507" pitchFamily="18" charset="2"/>
                        <a:buChar char=""/>
                      </a:pPr>
                      <a:r>
                        <a:rPr lang="pl-PL" sz="1800" b="1" kern="1200" dirty="0">
                          <a:solidFill>
                            <a:schemeClr val="lt1"/>
                          </a:solidFill>
                          <a:effectLst/>
                          <a:latin typeface="+mn-lt"/>
                          <a:ea typeface="+mn-ea"/>
                          <a:cs typeface="+mn-cs"/>
                        </a:rPr>
                        <a:t>g</a:t>
                      </a:r>
                      <a:r>
                        <a:rPr lang="en-US" sz="1800" b="1" kern="1200" dirty="0" err="1">
                          <a:solidFill>
                            <a:schemeClr val="lt1"/>
                          </a:solidFill>
                          <a:effectLst/>
                          <a:latin typeface="+mn-lt"/>
                          <a:ea typeface="+mn-ea"/>
                          <a:cs typeface="+mn-cs"/>
                        </a:rPr>
                        <a:t>enerators</a:t>
                      </a:r>
                      <a:r>
                        <a:rPr lang="en-US" sz="1800" b="1" kern="1200" dirty="0">
                          <a:solidFill>
                            <a:schemeClr val="lt1"/>
                          </a:solidFill>
                          <a:effectLst/>
                          <a:latin typeface="+mn-lt"/>
                          <a:ea typeface="+mn-ea"/>
                          <a:cs typeface="+mn-cs"/>
                        </a:rPr>
                        <a:t> and closures</a:t>
                      </a:r>
                      <a:endParaRPr lang="pl-PL" sz="1800" b="1" kern="1200" dirty="0">
                        <a:solidFill>
                          <a:schemeClr val="lt1"/>
                        </a:solidFill>
                        <a:effectLst/>
                        <a:latin typeface="+mn-lt"/>
                        <a:ea typeface="+mn-ea"/>
                        <a:cs typeface="+mn-cs"/>
                      </a:endParaRPr>
                    </a:p>
                    <a:p>
                      <a:pPr marL="342900" lvl="0" indent="-342900" algn="just">
                        <a:lnSpc>
                          <a:spcPct val="107000"/>
                        </a:lnSpc>
                        <a:spcAft>
                          <a:spcPts val="0"/>
                        </a:spcAft>
                        <a:buFont typeface="Symbol" panose="05050102010706020507" pitchFamily="18" charset="2"/>
                        <a:buChar char=""/>
                      </a:pPr>
                      <a:r>
                        <a:rPr lang="pl-PL" sz="1800" b="1" kern="1200" dirty="0">
                          <a:solidFill>
                            <a:schemeClr val="lt1"/>
                          </a:solidFill>
                          <a:effectLst/>
                          <a:latin typeface="+mn-lt"/>
                          <a:ea typeface="+mn-ea"/>
                          <a:cs typeface="+mn-cs"/>
                        </a:rPr>
                        <a:t>p</a:t>
                      </a:r>
                      <a:r>
                        <a:rPr lang="en-US" sz="1800" b="1" kern="1200" dirty="0" err="1">
                          <a:solidFill>
                            <a:schemeClr val="lt1"/>
                          </a:solidFill>
                          <a:effectLst/>
                          <a:latin typeface="+mn-lt"/>
                          <a:ea typeface="+mn-ea"/>
                          <a:cs typeface="+mn-cs"/>
                        </a:rPr>
                        <a:t>rocessing</a:t>
                      </a:r>
                      <a:r>
                        <a:rPr lang="en-US" sz="1800" b="1" kern="1200" dirty="0">
                          <a:solidFill>
                            <a:schemeClr val="lt1"/>
                          </a:solidFill>
                          <a:effectLst/>
                          <a:latin typeface="+mn-lt"/>
                          <a:ea typeface="+mn-ea"/>
                          <a:cs typeface="+mn-cs"/>
                        </a:rPr>
                        <a:t> files</a:t>
                      </a:r>
                      <a:endParaRPr lang="pl-PL" sz="1800" b="1" kern="1200" dirty="0">
                        <a:solidFill>
                          <a:schemeClr val="lt1"/>
                        </a:solidFill>
                        <a:effectLst/>
                        <a:latin typeface="+mn-lt"/>
                        <a:ea typeface="+mn-ea"/>
                        <a:cs typeface="+mn-cs"/>
                      </a:endParaRPr>
                    </a:p>
                    <a:p>
                      <a:pPr marL="342900" lvl="0" indent="-342900" algn="just">
                        <a:lnSpc>
                          <a:spcPct val="107000"/>
                        </a:lnSpc>
                        <a:spcAft>
                          <a:spcPts val="0"/>
                        </a:spcAft>
                        <a:buFont typeface="Symbol" panose="05050102010706020507" pitchFamily="18" charset="2"/>
                        <a:buChar char=""/>
                      </a:pPr>
                      <a:r>
                        <a:rPr lang="pl-PL" sz="1800" b="1" kern="1200" dirty="0">
                          <a:solidFill>
                            <a:schemeClr val="lt1"/>
                          </a:solidFill>
                          <a:effectLst/>
                          <a:latin typeface="+mn-lt"/>
                          <a:ea typeface="+mn-ea"/>
                          <a:cs typeface="+mn-cs"/>
                        </a:rPr>
                        <a:t>w</a:t>
                      </a:r>
                      <a:r>
                        <a:rPr lang="en-US" sz="1800" b="1" kern="1200" dirty="0" err="1">
                          <a:solidFill>
                            <a:schemeClr val="lt1"/>
                          </a:solidFill>
                          <a:effectLst/>
                          <a:latin typeface="+mn-lt"/>
                          <a:ea typeface="+mn-ea"/>
                          <a:cs typeface="+mn-cs"/>
                        </a:rPr>
                        <a:t>orking</a:t>
                      </a:r>
                      <a:r>
                        <a:rPr lang="en-US" sz="1800" b="1" kern="1200" dirty="0">
                          <a:solidFill>
                            <a:schemeClr val="lt1"/>
                          </a:solidFill>
                          <a:effectLst/>
                          <a:latin typeface="+mn-lt"/>
                          <a:ea typeface="+mn-ea"/>
                          <a:cs typeface="+mn-cs"/>
                        </a:rPr>
                        <a:t> with real files</a:t>
                      </a:r>
                      <a:r>
                        <a:rPr lang="en-GB" sz="1800" dirty="0">
                          <a:effectLst/>
                        </a:rPr>
                        <a:t>.</a:t>
                      </a:r>
                    </a:p>
                    <a:p>
                      <a:pPr marL="111760" algn="just">
                        <a:lnSpc>
                          <a:spcPct val="107000"/>
                        </a:lnSpc>
                        <a:spcAft>
                          <a:spcPts val="0"/>
                        </a:spcAft>
                      </a:pPr>
                      <a:r>
                        <a:rPr lang="en-US" sz="1800" dirty="0">
                          <a:effectLst/>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65096015"/>
      </p:ext>
    </p:extLst>
  </p:cSld>
  <p:clrMapOvr>
    <a:masterClrMapping/>
  </p:clrMapOvr>
  <p:transition spd="med">
    <p:pull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a:t>HOW TO USE THE COURSE</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16</a:t>
            </a:r>
            <a:endParaRPr lang="en-GB" dirty="0">
              <a:solidFill>
                <a:schemeClr val="bg1">
                  <a:lumMod val="50000"/>
                </a:schemeClr>
              </a:solidFill>
            </a:endParaRPr>
          </a:p>
        </p:txBody>
      </p:sp>
      <p:sp>
        <p:nvSpPr>
          <p:cNvPr id="7" name="pole tekstowe 6"/>
          <p:cNvSpPr txBox="1"/>
          <p:nvPr/>
        </p:nvSpPr>
        <p:spPr>
          <a:xfrm>
            <a:off x="535176" y="2020963"/>
            <a:ext cx="11186924" cy="3139321"/>
          </a:xfrm>
          <a:prstGeom prst="rect">
            <a:avLst/>
          </a:prstGeom>
          <a:noFill/>
        </p:spPr>
        <p:txBody>
          <a:bodyPr wrap="square" rtlCol="0">
            <a:spAutoFit/>
          </a:bodyPr>
          <a:lstStyle/>
          <a:p>
            <a:pPr algn="just"/>
            <a:r>
              <a:rPr lang="en-US" b="1" dirty="0" smtClean="0"/>
              <a:t>ACADEMIC INSTITUTIONS</a:t>
            </a:r>
            <a:endParaRPr lang="en-US" dirty="0" smtClean="0"/>
          </a:p>
          <a:p>
            <a:pPr algn="just"/>
            <a:endParaRPr lang="en-US" dirty="0" smtClean="0"/>
          </a:p>
          <a:p>
            <a:pPr algn="just"/>
            <a:r>
              <a:rPr lang="en-US" dirty="0" smtClean="0"/>
              <a:t>Academic institutions can use this course as follows:</a:t>
            </a:r>
          </a:p>
          <a:p>
            <a:pPr algn="just"/>
            <a:endParaRPr lang="en-US" dirty="0" smtClean="0"/>
          </a:p>
          <a:p>
            <a:pPr marL="285750" indent="-285750" algn="just">
              <a:buFont typeface="Wingdings" panose="05000000000000000000" pitchFamily="2" charset="2"/>
              <a:buChar char="§"/>
            </a:pPr>
            <a:r>
              <a:rPr lang="en-US" dirty="0" smtClean="0"/>
              <a:t>offer the course as a complete full-semester course;</a:t>
            </a:r>
          </a:p>
          <a:p>
            <a:pPr marL="285750" indent="-285750" algn="just">
              <a:buFont typeface="Wingdings" panose="05000000000000000000" pitchFamily="2" charset="2"/>
              <a:buChar char="§"/>
            </a:pPr>
            <a:r>
              <a:rPr lang="en-US" dirty="0" smtClean="0"/>
              <a:t>create interest and motivate new students to learn the fundamentals of computer programming;</a:t>
            </a:r>
          </a:p>
          <a:p>
            <a:pPr marL="285750" indent="-285750" algn="just">
              <a:buFont typeface="Wingdings" panose="05000000000000000000" pitchFamily="2" charset="2"/>
              <a:buChar char="§"/>
            </a:pPr>
            <a:r>
              <a:rPr lang="en-US" dirty="0" smtClean="0"/>
              <a:t>motivate those students who already know another programming language to learn Python;</a:t>
            </a:r>
          </a:p>
          <a:p>
            <a:pPr marL="285750" indent="-285750" algn="just">
              <a:buFont typeface="Wingdings" panose="05000000000000000000" pitchFamily="2" charset="2"/>
              <a:buChar char="§"/>
            </a:pPr>
            <a:r>
              <a:rPr lang="en-US" dirty="0" smtClean="0"/>
              <a:t>supplement an existing Python language course;</a:t>
            </a:r>
          </a:p>
          <a:p>
            <a:pPr marL="285750" indent="-285750" algn="just">
              <a:buFont typeface="Wingdings" panose="05000000000000000000" pitchFamily="2" charset="2"/>
              <a:buChar char="§"/>
            </a:pPr>
            <a:r>
              <a:rPr lang="en-US" dirty="0" smtClean="0"/>
              <a:t>help students prepare for the </a:t>
            </a:r>
            <a:r>
              <a:rPr lang="en-US" i="1" dirty="0" smtClean="0"/>
              <a:t>PCAP | Python Programming Language Certified Associate certification;</a:t>
            </a:r>
          </a:p>
          <a:p>
            <a:pPr marL="285750" indent="-285750" algn="just">
              <a:buFont typeface="Wingdings" panose="05000000000000000000" pitchFamily="2" charset="2"/>
              <a:buChar char="§"/>
            </a:pPr>
            <a:r>
              <a:rPr lang="en-US" dirty="0" smtClean="0"/>
              <a:t>introduce </a:t>
            </a:r>
            <a:r>
              <a:rPr lang="en-US" dirty="0" err="1" smtClean="0"/>
              <a:t>NetSpace</a:t>
            </a:r>
            <a:r>
              <a:rPr lang="en-US" dirty="0" smtClean="0"/>
              <a:t> to peers and colleagues.</a:t>
            </a:r>
          </a:p>
          <a:p>
            <a:pPr marL="285750" indent="-285750" algn="just">
              <a:buFont typeface="Wingdings" panose="05000000000000000000" pitchFamily="2" charset="2"/>
              <a:buChar char="§"/>
            </a:pPr>
            <a:endParaRPr lang="en-US"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0504" y="4633362"/>
            <a:ext cx="2394288" cy="1598074"/>
          </a:xfrm>
          <a:prstGeom prst="rect">
            <a:avLst/>
          </a:prstGeom>
          <a:ln>
            <a:noFill/>
          </a:ln>
          <a:effectLst>
            <a:softEdge rad="112500"/>
          </a:effectLst>
        </p:spPr>
      </p:pic>
      <p:sp>
        <p:nvSpPr>
          <p:cNvPr id="10" name="pole tekstowe 9"/>
          <p:cNvSpPr txBox="1"/>
          <p:nvPr/>
        </p:nvSpPr>
        <p:spPr>
          <a:xfrm>
            <a:off x="535175" y="5001002"/>
            <a:ext cx="8353847" cy="1200329"/>
          </a:xfrm>
          <a:prstGeom prst="rect">
            <a:avLst/>
          </a:prstGeom>
          <a:noFill/>
        </p:spPr>
        <p:txBody>
          <a:bodyPr wrap="square" rtlCol="0">
            <a:spAutoFit/>
          </a:bodyPr>
          <a:lstStyle/>
          <a:p>
            <a:pPr algn="just"/>
            <a:r>
              <a:rPr lang="pl-PL" dirty="0" err="1"/>
              <a:t>There</a:t>
            </a:r>
            <a:r>
              <a:rPr lang="pl-PL" dirty="0"/>
              <a:t> </a:t>
            </a:r>
            <a:r>
              <a:rPr lang="pl-PL" dirty="0" err="1"/>
              <a:t>are</a:t>
            </a:r>
            <a:r>
              <a:rPr lang="pl-PL" dirty="0"/>
              <a:t> </a:t>
            </a:r>
            <a:r>
              <a:rPr lang="pl-PL" b="1" dirty="0"/>
              <a:t>no </a:t>
            </a:r>
            <a:r>
              <a:rPr lang="pl-PL" b="1" dirty="0" err="1"/>
              <a:t>formal</a:t>
            </a:r>
            <a:r>
              <a:rPr lang="pl-PL" b="1" dirty="0"/>
              <a:t> </a:t>
            </a:r>
            <a:r>
              <a:rPr lang="pl-PL" b="1" dirty="0" err="1"/>
              <a:t>requirements</a:t>
            </a:r>
            <a:r>
              <a:rPr lang="pl-PL" b="1" dirty="0"/>
              <a:t> for </a:t>
            </a:r>
            <a:r>
              <a:rPr lang="pl-PL" b="1" dirty="0" err="1"/>
              <a:t>instructors</a:t>
            </a:r>
            <a:r>
              <a:rPr lang="pl-PL" b="1" dirty="0"/>
              <a:t> </a:t>
            </a:r>
            <a:r>
              <a:rPr lang="pl-PL" dirty="0"/>
              <a:t>to </a:t>
            </a:r>
            <a:r>
              <a:rPr lang="pl-PL" dirty="0" err="1"/>
              <a:t>teach</a:t>
            </a:r>
            <a:r>
              <a:rPr lang="pl-PL" dirty="0"/>
              <a:t> </a:t>
            </a:r>
            <a:r>
              <a:rPr lang="pl-PL" i="1" dirty="0" smtClean="0"/>
              <a:t>PCAP | </a:t>
            </a:r>
            <a:r>
              <a:rPr lang="pl-PL" i="1" dirty="0"/>
              <a:t>Programming Essentials in </a:t>
            </a:r>
            <a:r>
              <a:rPr lang="pl-PL" i="1" dirty="0" err="1"/>
              <a:t>Python</a:t>
            </a:r>
            <a:r>
              <a:rPr lang="pl-PL" dirty="0"/>
              <a:t>. </a:t>
            </a:r>
            <a:r>
              <a:rPr lang="pl-PL" dirty="0" err="1"/>
              <a:t>However</a:t>
            </a:r>
            <a:r>
              <a:rPr lang="pl-PL" dirty="0"/>
              <a:t>, the </a:t>
            </a:r>
            <a:r>
              <a:rPr lang="pl-PL" dirty="0" err="1"/>
              <a:t>Python</a:t>
            </a:r>
            <a:r>
              <a:rPr lang="pl-PL" dirty="0"/>
              <a:t> Institute </a:t>
            </a:r>
            <a:r>
              <a:rPr lang="pl-PL" dirty="0" err="1"/>
              <a:t>recommends</a:t>
            </a:r>
            <a:r>
              <a:rPr lang="pl-PL" dirty="0"/>
              <a:t> </a:t>
            </a:r>
            <a:r>
              <a:rPr lang="pl-PL" dirty="0" err="1"/>
              <a:t>that</a:t>
            </a:r>
            <a:r>
              <a:rPr lang="pl-PL" dirty="0"/>
              <a:t> </a:t>
            </a:r>
            <a:r>
              <a:rPr lang="pl-PL" dirty="0" err="1"/>
              <a:t>instructors</a:t>
            </a:r>
            <a:r>
              <a:rPr lang="pl-PL" dirty="0"/>
              <a:t> </a:t>
            </a:r>
            <a:r>
              <a:rPr lang="pl-PL" dirty="0" err="1"/>
              <a:t>earn</a:t>
            </a:r>
            <a:r>
              <a:rPr lang="pl-PL" dirty="0"/>
              <a:t> a </a:t>
            </a:r>
            <a:r>
              <a:rPr lang="pl-PL" dirty="0" smtClean="0"/>
              <a:t>PC</a:t>
            </a:r>
            <a:r>
              <a:rPr lang="pl-PL" i="1" dirty="0" smtClean="0"/>
              <a:t>AP | </a:t>
            </a:r>
            <a:r>
              <a:rPr lang="pl-PL" i="1" dirty="0" err="1"/>
              <a:t>Python</a:t>
            </a:r>
            <a:r>
              <a:rPr lang="en-GB" i="1" dirty="0"/>
              <a:t> Programming Language Certified Associate</a:t>
            </a:r>
            <a:r>
              <a:rPr lang="pl-PL" i="1" dirty="0"/>
              <a:t> </a:t>
            </a:r>
            <a:r>
              <a:rPr lang="pl-PL" dirty="0" err="1" smtClean="0"/>
              <a:t>certification</a:t>
            </a:r>
            <a:r>
              <a:rPr lang="pl-PL" dirty="0" smtClean="0"/>
              <a:t> </a:t>
            </a:r>
            <a:r>
              <a:rPr lang="pl-PL" dirty="0" err="1"/>
              <a:t>prior</a:t>
            </a:r>
            <a:r>
              <a:rPr lang="pl-PL" dirty="0"/>
              <a:t> to </a:t>
            </a:r>
            <a:r>
              <a:rPr lang="pl-PL" dirty="0" err="1"/>
              <a:t>teaching</a:t>
            </a:r>
            <a:r>
              <a:rPr lang="pl-PL" dirty="0"/>
              <a:t> the </a:t>
            </a:r>
            <a:r>
              <a:rPr lang="pl-PL" dirty="0" err="1"/>
              <a:t>class</a:t>
            </a:r>
            <a:r>
              <a:rPr lang="pl-PL" dirty="0"/>
              <a:t>.</a:t>
            </a:r>
          </a:p>
        </p:txBody>
      </p:sp>
    </p:spTree>
    <p:extLst>
      <p:ext uri="{BB962C8B-B14F-4D97-AF65-F5344CB8AC3E}">
        <p14:creationId xmlns:p14="http://schemas.microsoft.com/office/powerpoint/2010/main" val="1845851458"/>
      </p:ext>
    </p:extLst>
  </p:cSld>
  <p:clrMapOvr>
    <a:masterClrMapping/>
  </p:clrMapOvr>
  <p:transition spd="med">
    <p:pull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err="1"/>
              <a:t>Certification</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17</a:t>
            </a:r>
            <a:endParaRPr lang="en-GB" dirty="0">
              <a:solidFill>
                <a:schemeClr val="bg1">
                  <a:lumMod val="50000"/>
                </a:schemeClr>
              </a:solidFill>
            </a:endParaRPr>
          </a:p>
        </p:txBody>
      </p:sp>
      <p:sp>
        <p:nvSpPr>
          <p:cNvPr id="7" name="pole tekstowe 6"/>
          <p:cNvSpPr txBox="1"/>
          <p:nvPr/>
        </p:nvSpPr>
        <p:spPr>
          <a:xfrm>
            <a:off x="535176" y="1919552"/>
            <a:ext cx="11186924" cy="923330"/>
          </a:xfrm>
          <a:prstGeom prst="rect">
            <a:avLst/>
          </a:prstGeom>
          <a:noFill/>
        </p:spPr>
        <p:txBody>
          <a:bodyPr wrap="square" rtlCol="0">
            <a:spAutoFit/>
          </a:bodyPr>
          <a:lstStyle/>
          <a:p>
            <a:pPr algn="just"/>
            <a:r>
              <a:rPr lang="en-US" i="1" dirty="0"/>
              <a:t>PCAP | Python Certified Associate Programmer</a:t>
            </a:r>
            <a:r>
              <a:rPr lang="en-US" dirty="0"/>
              <a:t> certification is a professional credential that measures </a:t>
            </a:r>
            <a:r>
              <a:rPr lang="en-US" dirty="0" smtClean="0"/>
              <a:t>the</a:t>
            </a:r>
            <a:r>
              <a:rPr lang="pl-PL" dirty="0" smtClean="0"/>
              <a:t> </a:t>
            </a:r>
            <a:r>
              <a:rPr lang="en-US" dirty="0" smtClean="0"/>
              <a:t>ability </a:t>
            </a:r>
            <a:r>
              <a:rPr lang="en-US" dirty="0"/>
              <a:t>to accomplish coding tasks related to the basics of programming in the Python </a:t>
            </a:r>
            <a:r>
              <a:rPr lang="en-US" dirty="0" smtClean="0"/>
              <a:t>language, </a:t>
            </a:r>
            <a:r>
              <a:rPr lang="en-US" dirty="0"/>
              <a:t>and the fundamental notions and techniques used in object-oriented programming.</a:t>
            </a:r>
            <a:endParaRPr lang="pl-PL" dirty="0"/>
          </a:p>
        </p:txBody>
      </p:sp>
      <p:sp>
        <p:nvSpPr>
          <p:cNvPr id="10" name="pole tekstowe 9"/>
          <p:cNvSpPr txBox="1"/>
          <p:nvPr/>
        </p:nvSpPr>
        <p:spPr>
          <a:xfrm>
            <a:off x="4113832" y="3122070"/>
            <a:ext cx="3872303" cy="3416320"/>
          </a:xfrm>
          <a:prstGeom prst="rect">
            <a:avLst/>
          </a:prstGeom>
          <a:noFill/>
        </p:spPr>
        <p:txBody>
          <a:bodyPr wrap="square" rtlCol="0">
            <a:spAutoFit/>
          </a:bodyPr>
          <a:lstStyle/>
          <a:p>
            <a:pPr marL="285750" indent="-285750" algn="just">
              <a:buFont typeface="Wingdings" panose="05000000000000000000" pitchFamily="2" charset="2"/>
              <a:buChar char="§"/>
            </a:pPr>
            <a:r>
              <a:rPr lang="pl-PL" dirty="0"/>
              <a:t>Professional </a:t>
            </a:r>
            <a:r>
              <a:rPr lang="pl-PL" dirty="0" err="1"/>
              <a:t>certification</a:t>
            </a:r>
            <a:endParaRPr lang="pl-PL" dirty="0"/>
          </a:p>
          <a:p>
            <a:pPr marL="285750" indent="-285750" algn="just">
              <a:buFont typeface="Wingdings" panose="05000000000000000000" pitchFamily="2" charset="2"/>
              <a:buChar char="§"/>
            </a:pPr>
            <a:r>
              <a:rPr lang="pl-PL" dirty="0" err="1"/>
              <a:t>Associate</a:t>
            </a:r>
            <a:r>
              <a:rPr lang="pl-PL" dirty="0"/>
              <a:t> </a:t>
            </a:r>
            <a:r>
              <a:rPr lang="pl-PL" dirty="0" err="1"/>
              <a:t>level</a:t>
            </a:r>
            <a:endParaRPr lang="pl-PL" dirty="0"/>
          </a:p>
          <a:p>
            <a:pPr marL="285750" indent="-285750" algn="just">
              <a:buFont typeface="Wingdings" panose="05000000000000000000" pitchFamily="2" charset="2"/>
              <a:buChar char="§"/>
            </a:pPr>
            <a:r>
              <a:rPr lang="pl-PL" dirty="0" err="1"/>
              <a:t>Delivered</a:t>
            </a:r>
            <a:r>
              <a:rPr lang="pl-PL" dirty="0"/>
              <a:t> </a:t>
            </a:r>
            <a:r>
              <a:rPr lang="pl-PL" dirty="0" err="1"/>
              <a:t>through</a:t>
            </a:r>
            <a:r>
              <a:rPr lang="pl-PL" dirty="0"/>
              <a:t> the network</a:t>
            </a:r>
            <a:br>
              <a:rPr lang="pl-PL" dirty="0"/>
            </a:br>
            <a:r>
              <a:rPr lang="pl-PL" dirty="0"/>
              <a:t>of Pearson VUE Test </a:t>
            </a:r>
            <a:r>
              <a:rPr lang="pl-PL" dirty="0" err="1"/>
              <a:t>Centers</a:t>
            </a:r>
            <a:endParaRPr lang="pl-PL" dirty="0"/>
          </a:p>
          <a:p>
            <a:pPr marL="285750" indent="-285750" algn="just">
              <a:buFont typeface="Wingdings" panose="05000000000000000000" pitchFamily="2" charset="2"/>
              <a:buChar char="§"/>
            </a:pPr>
            <a:r>
              <a:rPr lang="pl-PL" dirty="0"/>
              <a:t>Digital </a:t>
            </a:r>
            <a:r>
              <a:rPr lang="pl-PL" dirty="0" err="1" smtClean="0"/>
              <a:t>transcript</a:t>
            </a:r>
            <a:r>
              <a:rPr lang="pl-PL" dirty="0" smtClean="0"/>
              <a:t> </a:t>
            </a:r>
            <a:r>
              <a:rPr lang="pl-PL" dirty="0"/>
              <a:t>and </a:t>
            </a:r>
            <a:r>
              <a:rPr lang="pl-PL" dirty="0" err="1"/>
              <a:t>paper</a:t>
            </a:r>
            <a:r>
              <a:rPr lang="pl-PL" dirty="0"/>
              <a:t> </a:t>
            </a:r>
            <a:r>
              <a:rPr lang="pl-PL" dirty="0" err="1"/>
              <a:t>certification</a:t>
            </a:r>
            <a:endParaRPr lang="pl-PL" dirty="0"/>
          </a:p>
          <a:p>
            <a:pPr marL="285750" indent="-285750" algn="just">
              <a:buFont typeface="Wingdings" panose="05000000000000000000" pitchFamily="2" charset="2"/>
              <a:buChar char="§"/>
            </a:pPr>
            <a:r>
              <a:rPr lang="pl-PL" dirty="0"/>
              <a:t>Complete the </a:t>
            </a:r>
            <a:r>
              <a:rPr lang="pl-PL" i="1" dirty="0" smtClean="0"/>
              <a:t>PCAP | </a:t>
            </a:r>
            <a:r>
              <a:rPr lang="pl-PL" i="1" dirty="0"/>
              <a:t>Programming Essentials in </a:t>
            </a:r>
            <a:r>
              <a:rPr lang="pl-PL" i="1" dirty="0" err="1"/>
              <a:t>Python</a:t>
            </a:r>
            <a:r>
              <a:rPr lang="pl-PL" i="1" dirty="0"/>
              <a:t> </a:t>
            </a:r>
            <a:r>
              <a:rPr lang="pl-PL" dirty="0" err="1"/>
              <a:t>course</a:t>
            </a:r>
            <a:r>
              <a:rPr lang="pl-PL" dirty="0"/>
              <a:t> and </a:t>
            </a:r>
            <a:r>
              <a:rPr lang="pl-PL" dirty="0" err="1"/>
              <a:t>get</a:t>
            </a:r>
            <a:r>
              <a:rPr lang="pl-PL" dirty="0"/>
              <a:t> a </a:t>
            </a:r>
            <a:r>
              <a:rPr lang="pl-PL" b="1" dirty="0"/>
              <a:t>51% </a:t>
            </a:r>
            <a:r>
              <a:rPr lang="pl-PL" b="1" dirty="0" err="1"/>
              <a:t>discount</a:t>
            </a:r>
            <a:r>
              <a:rPr lang="pl-PL" b="1" dirty="0"/>
              <a:t> </a:t>
            </a:r>
            <a:r>
              <a:rPr lang="pl-PL" dirty="0"/>
              <a:t>for the </a:t>
            </a:r>
            <a:r>
              <a:rPr lang="pl-PL" dirty="0" err="1"/>
              <a:t>certification</a:t>
            </a:r>
            <a:r>
              <a:rPr lang="pl-PL" dirty="0"/>
              <a:t> </a:t>
            </a:r>
            <a:r>
              <a:rPr lang="pl-PL" dirty="0" err="1" smtClean="0"/>
              <a:t>exam</a:t>
            </a:r>
            <a:endParaRPr lang="pl-PL" dirty="0" smtClean="0"/>
          </a:p>
          <a:p>
            <a:pPr marL="285750" indent="-285750" algn="just">
              <a:buFont typeface="Wingdings" panose="05000000000000000000" pitchFamily="2" charset="2"/>
              <a:buChar char="§"/>
            </a:pPr>
            <a:r>
              <a:rPr lang="pl-PL" dirty="0" err="1" smtClean="0"/>
              <a:t>Available</a:t>
            </a:r>
            <a:r>
              <a:rPr lang="pl-PL" dirty="0" smtClean="0"/>
              <a:t> from </a:t>
            </a:r>
            <a:r>
              <a:rPr lang="pl-PL" dirty="0" err="1" smtClean="0"/>
              <a:t>February</a:t>
            </a:r>
            <a:r>
              <a:rPr lang="pl-PL" dirty="0" smtClean="0"/>
              <a:t> 2018</a:t>
            </a:r>
            <a:endParaRPr lang="pl-PL" dirty="0"/>
          </a:p>
          <a:p>
            <a:pPr marL="285750" indent="-285750" algn="just">
              <a:buFont typeface="Wingdings" panose="05000000000000000000" pitchFamily="2" charset="2"/>
              <a:buChar char="§"/>
            </a:pPr>
            <a:endParaRPr lang="pl-PL" dirty="0"/>
          </a:p>
        </p:txBody>
      </p:sp>
      <p:pic>
        <p:nvPicPr>
          <p:cNvPr id="6" name="Obraz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3472" y="3190404"/>
            <a:ext cx="2778719" cy="1852480"/>
          </a:xfrm>
          <a:prstGeom prst="rect">
            <a:avLst/>
          </a:prstGeom>
          <a:ln>
            <a:noFill/>
          </a:ln>
          <a:effectLst>
            <a:softEdge rad="112500"/>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6144" y="3190404"/>
            <a:ext cx="2850351" cy="2893107"/>
          </a:xfrm>
          <a:prstGeom prst="rect">
            <a:avLst/>
          </a:prstGeom>
        </p:spPr>
      </p:pic>
    </p:spTree>
    <p:extLst>
      <p:ext uri="{BB962C8B-B14F-4D97-AF65-F5344CB8AC3E}">
        <p14:creationId xmlns:p14="http://schemas.microsoft.com/office/powerpoint/2010/main" val="3687299192"/>
      </p:ext>
    </p:extLst>
  </p:cSld>
  <p:clrMapOvr>
    <a:masterClrMapping/>
  </p:clrMapOvr>
  <p:transition spd="med">
    <p:pull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a:t>WHY LEARN PROGRAMMING</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18</a:t>
            </a:r>
            <a:endParaRPr lang="en-GB" dirty="0">
              <a:solidFill>
                <a:schemeClr val="bg1">
                  <a:lumMod val="50000"/>
                </a:schemeClr>
              </a:solidFill>
            </a:endParaRPr>
          </a:p>
        </p:txBody>
      </p:sp>
      <p:sp>
        <p:nvSpPr>
          <p:cNvPr id="7" name="pole tekstowe 6"/>
          <p:cNvSpPr txBox="1"/>
          <p:nvPr/>
        </p:nvSpPr>
        <p:spPr>
          <a:xfrm>
            <a:off x="535176" y="2020963"/>
            <a:ext cx="11186924" cy="3139321"/>
          </a:xfrm>
          <a:prstGeom prst="rect">
            <a:avLst/>
          </a:prstGeom>
          <a:noFill/>
        </p:spPr>
        <p:txBody>
          <a:bodyPr wrap="square" rtlCol="0">
            <a:spAutoFit/>
          </a:bodyPr>
          <a:lstStyle/>
          <a:p>
            <a:pPr algn="just"/>
            <a:r>
              <a:rPr lang="pl-PL" b="1" dirty="0"/>
              <a:t>FOR SEVERAL </a:t>
            </a:r>
            <a:r>
              <a:rPr lang="pl-PL" b="1" dirty="0" smtClean="0"/>
              <a:t>REASONS:</a:t>
            </a:r>
            <a:endParaRPr lang="pl-PL" dirty="0"/>
          </a:p>
          <a:p>
            <a:pPr algn="just"/>
            <a:endParaRPr lang="pl-PL" dirty="0"/>
          </a:p>
          <a:p>
            <a:pPr marL="285750" indent="-285750" algn="just">
              <a:buFont typeface="Wingdings" panose="05000000000000000000" pitchFamily="2" charset="2"/>
              <a:buChar char="§"/>
            </a:pPr>
            <a:r>
              <a:rPr lang="pl-PL" dirty="0"/>
              <a:t>To </a:t>
            </a:r>
            <a:r>
              <a:rPr lang="pl-PL" dirty="0" err="1"/>
              <a:t>become</a:t>
            </a:r>
            <a:r>
              <a:rPr lang="pl-PL" dirty="0"/>
              <a:t> a </a:t>
            </a:r>
            <a:r>
              <a:rPr lang="pl-PL" b="1" dirty="0" err="1"/>
              <a:t>creator</a:t>
            </a:r>
            <a:r>
              <a:rPr lang="pl-PL" dirty="0"/>
              <a:t>: a </a:t>
            </a:r>
            <a:r>
              <a:rPr lang="pl-PL" dirty="0" err="1"/>
              <a:t>highly</a:t>
            </a:r>
            <a:r>
              <a:rPr lang="pl-PL" dirty="0"/>
              <a:t> </a:t>
            </a:r>
            <a:r>
              <a:rPr lang="pl-PL" b="1" dirty="0" err="1"/>
              <a:t>creative</a:t>
            </a:r>
            <a:r>
              <a:rPr lang="pl-PL" b="1" dirty="0"/>
              <a:t> </a:t>
            </a:r>
            <a:r>
              <a:rPr lang="pl-PL" dirty="0"/>
              <a:t>and </a:t>
            </a:r>
            <a:r>
              <a:rPr lang="pl-PL" b="1" dirty="0" err="1"/>
              <a:t>powerful</a:t>
            </a:r>
            <a:r>
              <a:rPr lang="pl-PL" dirty="0"/>
              <a:t> one.</a:t>
            </a:r>
            <a:r>
              <a:rPr lang="pl-PL" b="1" dirty="0"/>
              <a:t> </a:t>
            </a:r>
            <a:r>
              <a:rPr lang="pl-PL" dirty="0"/>
              <a:t>Go as far as </a:t>
            </a:r>
            <a:r>
              <a:rPr lang="pl-PL" dirty="0" err="1"/>
              <a:t>your</a:t>
            </a:r>
            <a:r>
              <a:rPr lang="pl-PL" dirty="0"/>
              <a:t> </a:t>
            </a:r>
            <a:r>
              <a:rPr lang="pl-PL" dirty="0" err="1"/>
              <a:t>imagination</a:t>
            </a:r>
            <a:r>
              <a:rPr lang="pl-PL" dirty="0"/>
              <a:t> </a:t>
            </a:r>
            <a:r>
              <a:rPr lang="pl-PL" dirty="0" err="1"/>
              <a:t>lets</a:t>
            </a:r>
            <a:r>
              <a:rPr lang="pl-PL" dirty="0"/>
              <a:t> </a:t>
            </a:r>
            <a:r>
              <a:rPr lang="pl-PL" dirty="0" err="1"/>
              <a:t>you</a:t>
            </a:r>
            <a:r>
              <a:rPr lang="pl-PL" dirty="0"/>
              <a:t>.</a:t>
            </a:r>
          </a:p>
          <a:p>
            <a:pPr marL="285750" indent="-285750" algn="just">
              <a:buFont typeface="Wingdings" panose="05000000000000000000" pitchFamily="2" charset="2"/>
              <a:buChar char="§"/>
            </a:pPr>
            <a:r>
              <a:rPr lang="en-GB" dirty="0"/>
              <a:t>Strong programming skills are a </a:t>
            </a:r>
            <a:r>
              <a:rPr lang="en-GB" b="1" dirty="0"/>
              <a:t>hot commodity </a:t>
            </a:r>
            <a:r>
              <a:rPr lang="en-GB" dirty="0"/>
              <a:t>on the job market</a:t>
            </a:r>
            <a:r>
              <a:rPr lang="pl-PL" dirty="0"/>
              <a:t>!</a:t>
            </a:r>
          </a:p>
          <a:p>
            <a:pPr marL="285750" indent="-285750" algn="just">
              <a:buFont typeface="Wingdings" panose="05000000000000000000" pitchFamily="2" charset="2"/>
              <a:buChar char="§"/>
            </a:pPr>
            <a:r>
              <a:rPr lang="pl-PL" dirty="0" err="1"/>
              <a:t>Boost</a:t>
            </a:r>
            <a:r>
              <a:rPr lang="pl-PL" dirty="0"/>
              <a:t> </a:t>
            </a:r>
            <a:r>
              <a:rPr lang="pl-PL" dirty="0" err="1"/>
              <a:t>your</a:t>
            </a:r>
            <a:r>
              <a:rPr lang="pl-PL" dirty="0"/>
              <a:t> </a:t>
            </a:r>
            <a:r>
              <a:rPr lang="pl-PL" b="1" dirty="0" err="1"/>
              <a:t>earning</a:t>
            </a:r>
            <a:r>
              <a:rPr lang="pl-PL" b="1" dirty="0"/>
              <a:t> </a:t>
            </a:r>
            <a:r>
              <a:rPr lang="pl-PL" b="1" dirty="0" err="1"/>
              <a:t>potential</a:t>
            </a:r>
            <a:r>
              <a:rPr lang="pl-PL" dirty="0"/>
              <a:t>!</a:t>
            </a:r>
          </a:p>
          <a:p>
            <a:pPr marL="285750" indent="-285750" algn="just">
              <a:buFont typeface="Wingdings" panose="05000000000000000000" pitchFamily="2" charset="2"/>
              <a:buChar char="§"/>
            </a:pPr>
            <a:r>
              <a:rPr lang="pl-PL" dirty="0"/>
              <a:t>Programming </a:t>
            </a:r>
            <a:r>
              <a:rPr lang="pl-PL" dirty="0" err="1"/>
              <a:t>is</a:t>
            </a:r>
            <a:r>
              <a:rPr lang="pl-PL" dirty="0"/>
              <a:t> the </a:t>
            </a:r>
            <a:r>
              <a:rPr lang="pl-PL" dirty="0" err="1"/>
              <a:t>language</a:t>
            </a:r>
            <a:r>
              <a:rPr lang="pl-PL" dirty="0"/>
              <a:t> of the </a:t>
            </a:r>
            <a:r>
              <a:rPr lang="pl-PL" b="1" dirty="0" err="1"/>
              <a:t>future</a:t>
            </a:r>
            <a:r>
              <a:rPr lang="pl-PL" dirty="0"/>
              <a:t>.</a:t>
            </a:r>
          </a:p>
          <a:p>
            <a:pPr marL="285750" indent="-285750" algn="just">
              <a:buFont typeface="Wingdings" panose="05000000000000000000" pitchFamily="2" charset="2"/>
              <a:buChar char="§"/>
            </a:pPr>
            <a:r>
              <a:rPr lang="pl-PL" dirty="0"/>
              <a:t>Learning to program </a:t>
            </a:r>
            <a:r>
              <a:rPr lang="pl-PL" dirty="0" err="1"/>
              <a:t>means</a:t>
            </a:r>
            <a:r>
              <a:rPr lang="pl-PL" dirty="0"/>
              <a:t> learning to </a:t>
            </a:r>
            <a:r>
              <a:rPr lang="pl-PL" b="1" dirty="0" err="1"/>
              <a:t>think</a:t>
            </a:r>
            <a:r>
              <a:rPr lang="pl-PL" b="1" dirty="0"/>
              <a:t> in </a:t>
            </a:r>
            <a:r>
              <a:rPr lang="pl-PL" b="1" dirty="0" err="1"/>
              <a:t>abstract</a:t>
            </a:r>
            <a:r>
              <a:rPr lang="pl-PL" b="1" dirty="0"/>
              <a:t> </a:t>
            </a:r>
            <a:r>
              <a:rPr lang="pl-PL" dirty="0"/>
              <a:t>and </a:t>
            </a:r>
            <a:r>
              <a:rPr lang="pl-PL" dirty="0" err="1"/>
              <a:t>more</a:t>
            </a:r>
            <a:r>
              <a:rPr lang="pl-PL" dirty="0"/>
              <a:t> </a:t>
            </a:r>
            <a:r>
              <a:rPr lang="pl-PL" b="1" dirty="0" err="1"/>
              <a:t>precise</a:t>
            </a:r>
            <a:r>
              <a:rPr lang="pl-PL" b="1" dirty="0"/>
              <a:t> </a:t>
            </a:r>
            <a:r>
              <a:rPr lang="pl-PL" b="1" dirty="0" err="1"/>
              <a:t>ways</a:t>
            </a:r>
            <a:r>
              <a:rPr lang="pl-PL" dirty="0"/>
              <a:t>.</a:t>
            </a:r>
          </a:p>
          <a:p>
            <a:pPr marL="285750" indent="-285750" algn="just">
              <a:buFont typeface="Wingdings" panose="05000000000000000000" pitchFamily="2" charset="2"/>
              <a:buChar char="§"/>
            </a:pPr>
            <a:r>
              <a:rPr lang="pl-PL" dirty="0"/>
              <a:t>It </a:t>
            </a:r>
            <a:r>
              <a:rPr lang="pl-PL" dirty="0" err="1"/>
              <a:t>will</a:t>
            </a:r>
            <a:r>
              <a:rPr lang="pl-PL" dirty="0"/>
              <a:t> </a:t>
            </a:r>
            <a:r>
              <a:rPr lang="pl-PL" dirty="0" err="1"/>
              <a:t>help</a:t>
            </a:r>
            <a:r>
              <a:rPr lang="pl-PL" dirty="0"/>
              <a:t> </a:t>
            </a:r>
            <a:r>
              <a:rPr lang="pl-PL" dirty="0" err="1"/>
              <a:t>you</a:t>
            </a:r>
            <a:r>
              <a:rPr lang="pl-PL" dirty="0"/>
              <a:t> </a:t>
            </a:r>
            <a:r>
              <a:rPr lang="pl-PL" b="1" dirty="0"/>
              <a:t>do </a:t>
            </a:r>
            <a:r>
              <a:rPr lang="pl-PL" b="1" dirty="0" err="1"/>
              <a:t>better</a:t>
            </a:r>
            <a:r>
              <a:rPr lang="pl-PL" b="1" dirty="0"/>
              <a:t> in </a:t>
            </a:r>
            <a:r>
              <a:rPr lang="pl-PL" b="1" dirty="0" err="1"/>
              <a:t>other</a:t>
            </a:r>
            <a:r>
              <a:rPr lang="pl-PL" b="1" dirty="0"/>
              <a:t> </a:t>
            </a:r>
            <a:r>
              <a:rPr lang="pl-PL" b="1" dirty="0" err="1"/>
              <a:t>areas</a:t>
            </a:r>
            <a:r>
              <a:rPr lang="pl-PL" dirty="0"/>
              <a:t>!</a:t>
            </a:r>
          </a:p>
          <a:p>
            <a:pPr marL="285750" indent="-285750" algn="just">
              <a:buFont typeface="Wingdings" panose="05000000000000000000" pitchFamily="2" charset="2"/>
              <a:buChar char="§"/>
            </a:pPr>
            <a:r>
              <a:rPr lang="pl-PL" dirty="0"/>
              <a:t>It </a:t>
            </a:r>
            <a:r>
              <a:rPr lang="pl-PL" dirty="0" err="1"/>
              <a:t>will</a:t>
            </a:r>
            <a:r>
              <a:rPr lang="pl-PL" dirty="0"/>
              <a:t> be </a:t>
            </a:r>
            <a:r>
              <a:rPr lang="pl-PL" b="1" dirty="0" err="1"/>
              <a:t>fun</a:t>
            </a:r>
            <a:r>
              <a:rPr lang="pl-PL" dirty="0"/>
              <a:t>!</a:t>
            </a:r>
          </a:p>
          <a:p>
            <a:pPr marL="285750" indent="-285750" algn="just">
              <a:buFont typeface="Wingdings" panose="05000000000000000000" pitchFamily="2" charset="2"/>
              <a:buChar char="§"/>
            </a:pPr>
            <a:endParaRPr lang="pl-PL" dirty="0"/>
          </a:p>
          <a:p>
            <a:pPr marL="285750" indent="-285750" algn="just">
              <a:buFont typeface="Wingdings" panose="05000000000000000000" pitchFamily="2" charset="2"/>
              <a:buChar char="§"/>
            </a:pPr>
            <a:endParaRPr lang="pl-PL" dirty="0"/>
          </a:p>
        </p:txBody>
      </p:sp>
      <p:pic>
        <p:nvPicPr>
          <p:cNvPr id="3" name="Obraz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1337" y="4531941"/>
            <a:ext cx="5547355" cy="1502829"/>
          </a:xfrm>
          <a:prstGeom prst="rect">
            <a:avLst/>
          </a:prstGeom>
          <a:ln>
            <a:noFill/>
          </a:ln>
          <a:effectLst>
            <a:softEdge rad="112500"/>
          </a:effectLst>
        </p:spPr>
      </p:pic>
    </p:spTree>
    <p:extLst>
      <p:ext uri="{BB962C8B-B14F-4D97-AF65-F5344CB8AC3E}">
        <p14:creationId xmlns:p14="http://schemas.microsoft.com/office/powerpoint/2010/main" val="1438134544"/>
      </p:ext>
    </p:extLst>
  </p:cSld>
  <p:clrMapOvr>
    <a:masterClrMapping/>
  </p:clrMapOvr>
  <p:transition spd="med">
    <p:pull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a:t>CONTENTS</a:t>
            </a:r>
            <a:endParaRPr lang="en-GB" b="1" dirty="0"/>
          </a:p>
        </p:txBody>
      </p:sp>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5" name="pole tekstowe 4"/>
          <p:cNvSpPr txBox="1"/>
          <p:nvPr/>
        </p:nvSpPr>
        <p:spPr>
          <a:xfrm>
            <a:off x="535176" y="2451100"/>
            <a:ext cx="9367692" cy="2585323"/>
          </a:xfrm>
          <a:prstGeom prst="rect">
            <a:avLst/>
          </a:prstGeom>
          <a:noFill/>
        </p:spPr>
        <p:txBody>
          <a:bodyPr wrap="square" rtlCol="0">
            <a:spAutoFit/>
          </a:bodyPr>
          <a:lstStyle/>
          <a:p>
            <a:pPr marL="342900" indent="-342900">
              <a:buAutoNum type="arabicPeriod"/>
            </a:pPr>
            <a:r>
              <a:rPr lang="pl-PL" dirty="0"/>
              <a:t>OVERVIEW</a:t>
            </a:r>
          </a:p>
          <a:p>
            <a:pPr marL="342900" indent="-342900">
              <a:buAutoNum type="arabicPeriod"/>
            </a:pPr>
            <a:r>
              <a:rPr lang="pl-PL" dirty="0"/>
              <a:t>COURSE DESIGN</a:t>
            </a:r>
          </a:p>
          <a:p>
            <a:pPr marL="342900" indent="-342900">
              <a:buAutoNum type="arabicPeriod"/>
            </a:pPr>
            <a:r>
              <a:rPr lang="pl-PL" dirty="0"/>
              <a:t>SCOPE AND SEQUENCE</a:t>
            </a:r>
          </a:p>
          <a:p>
            <a:pPr marL="342900" indent="-342900">
              <a:buAutoNum type="arabicPeriod"/>
            </a:pPr>
            <a:r>
              <a:rPr lang="pl-PL" dirty="0"/>
              <a:t>HOW TO USE THE COURSE</a:t>
            </a:r>
          </a:p>
          <a:p>
            <a:pPr marL="342900" indent="-342900">
              <a:buAutoNum type="arabicPeriod"/>
            </a:pPr>
            <a:r>
              <a:rPr lang="pl-PL" dirty="0"/>
              <a:t>CERTIFICATION</a:t>
            </a:r>
          </a:p>
          <a:p>
            <a:pPr marL="342900" indent="-342900">
              <a:buAutoNum type="arabicPeriod"/>
            </a:pPr>
            <a:r>
              <a:rPr lang="pl-PL" dirty="0"/>
              <a:t>WHY LEARN PROGRAMMING</a:t>
            </a:r>
          </a:p>
          <a:p>
            <a:pPr marL="342900" indent="-342900">
              <a:buAutoNum type="arabicPeriod"/>
            </a:pPr>
            <a:r>
              <a:rPr lang="pl-PL" dirty="0"/>
              <a:t>WHY LEARN PYTHON</a:t>
            </a:r>
          </a:p>
          <a:p>
            <a:pPr marL="342900" indent="-342900">
              <a:buAutoNum type="arabicPeriod"/>
            </a:pPr>
            <a:r>
              <a:rPr lang="pl-PL" dirty="0"/>
              <a:t>PYTHON EXAMPLES</a:t>
            </a:r>
          </a:p>
          <a:p>
            <a:pPr marL="342900" indent="-342900">
              <a:buAutoNum type="arabicPeriod"/>
            </a:pPr>
            <a:r>
              <a:rPr lang="pl-PL" dirty="0"/>
              <a:t>KEY TAKEAWAYS</a:t>
            </a:r>
            <a:endParaRPr lang="en-GB" dirty="0"/>
          </a:p>
        </p:txBody>
      </p:sp>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1</a:t>
            </a:r>
            <a:endParaRPr lang="en-GB" dirty="0">
              <a:solidFill>
                <a:schemeClr val="bg1">
                  <a:lumMod val="50000"/>
                </a:schemeClr>
              </a:solidFill>
            </a:endParaRPr>
          </a:p>
        </p:txBody>
      </p:sp>
      <p:pic>
        <p:nvPicPr>
          <p:cNvPr id="10" name="Obraz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0419" y="2844703"/>
            <a:ext cx="6637336" cy="1798115"/>
          </a:xfrm>
          <a:prstGeom prst="rect">
            <a:avLst/>
          </a:prstGeom>
          <a:ln>
            <a:noFill/>
          </a:ln>
          <a:effectLst>
            <a:softEdge rad="112500"/>
          </a:effectLst>
        </p:spPr>
      </p:pic>
    </p:spTree>
    <p:extLst>
      <p:ext uri="{BB962C8B-B14F-4D97-AF65-F5344CB8AC3E}">
        <p14:creationId xmlns:p14="http://schemas.microsoft.com/office/powerpoint/2010/main" val="3873203454"/>
      </p:ext>
    </p:extLst>
  </p:cSld>
  <p:clrMapOvr>
    <a:masterClrMapping/>
  </p:clrMapOvr>
  <p:transition spd="med">
    <p:pull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err="1"/>
              <a:t>Why</a:t>
            </a:r>
            <a:r>
              <a:rPr lang="pl-PL" b="1" dirty="0"/>
              <a:t> </a:t>
            </a:r>
            <a:r>
              <a:rPr lang="pl-PL" b="1" dirty="0" err="1"/>
              <a:t>learn</a:t>
            </a:r>
            <a:r>
              <a:rPr lang="pl-PL" b="1" dirty="0"/>
              <a:t> PYTHON</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19</a:t>
            </a:r>
            <a:endParaRPr lang="en-GB" dirty="0">
              <a:solidFill>
                <a:schemeClr val="bg1">
                  <a:lumMod val="50000"/>
                </a:schemeClr>
              </a:solidFill>
            </a:endParaRPr>
          </a:p>
        </p:txBody>
      </p:sp>
      <p:sp>
        <p:nvSpPr>
          <p:cNvPr id="7" name="pole tekstowe 6"/>
          <p:cNvSpPr txBox="1"/>
          <p:nvPr/>
        </p:nvSpPr>
        <p:spPr>
          <a:xfrm>
            <a:off x="535176" y="2020963"/>
            <a:ext cx="11186924" cy="3693319"/>
          </a:xfrm>
          <a:prstGeom prst="rect">
            <a:avLst/>
          </a:prstGeom>
          <a:noFill/>
        </p:spPr>
        <p:txBody>
          <a:bodyPr wrap="square" rtlCol="0">
            <a:spAutoFit/>
          </a:bodyPr>
          <a:lstStyle/>
          <a:p>
            <a:pPr algn="just"/>
            <a:r>
              <a:rPr lang="pl-PL" b="1" dirty="0"/>
              <a:t>FOR SEVERAL REASONS.</a:t>
            </a:r>
          </a:p>
          <a:p>
            <a:pPr algn="just"/>
            <a:endParaRPr lang="pl-PL" dirty="0"/>
          </a:p>
          <a:p>
            <a:pPr marL="285750" indent="-285750" algn="just">
              <a:buFont typeface="Wingdings" panose="05000000000000000000" pitchFamily="2" charset="2"/>
              <a:buChar char="§"/>
            </a:pPr>
            <a:r>
              <a:rPr lang="pl-PL" dirty="0"/>
              <a:t>It </a:t>
            </a:r>
            <a:r>
              <a:rPr lang="pl-PL" dirty="0" err="1"/>
              <a:t>is</a:t>
            </a:r>
            <a:r>
              <a:rPr lang="pl-PL" dirty="0"/>
              <a:t> </a:t>
            </a:r>
            <a:r>
              <a:rPr lang="pl-PL" b="1" dirty="0" err="1" smtClean="0"/>
              <a:t>omnipresent</a:t>
            </a:r>
            <a:r>
              <a:rPr lang="pl-PL" dirty="0"/>
              <a:t> </a:t>
            </a:r>
            <a:r>
              <a:rPr lang="pl-PL" dirty="0" smtClean="0"/>
              <a:t>– </a:t>
            </a:r>
            <a:r>
              <a:rPr lang="pl-PL" dirty="0" err="1"/>
              <a:t>people</a:t>
            </a:r>
            <a:r>
              <a:rPr lang="pl-PL" dirty="0"/>
              <a:t> </a:t>
            </a:r>
            <a:r>
              <a:rPr lang="pl-PL" dirty="0" err="1"/>
              <a:t>use</a:t>
            </a:r>
            <a:r>
              <a:rPr lang="pl-PL" dirty="0"/>
              <a:t> </a:t>
            </a:r>
            <a:r>
              <a:rPr lang="pl-PL" dirty="0" err="1"/>
              <a:t>numerous</a:t>
            </a:r>
            <a:r>
              <a:rPr lang="pl-PL" dirty="0"/>
              <a:t> </a:t>
            </a:r>
            <a:r>
              <a:rPr lang="pl-PL" dirty="0" err="1" smtClean="0"/>
              <a:t>Python</a:t>
            </a:r>
            <a:r>
              <a:rPr lang="pl-PL" dirty="0" err="1"/>
              <a:t>-</a:t>
            </a:r>
            <a:r>
              <a:rPr lang="pl-PL" dirty="0" err="1" smtClean="0"/>
              <a:t>powered</a:t>
            </a:r>
            <a:r>
              <a:rPr lang="pl-PL" dirty="0" smtClean="0"/>
              <a:t> </a:t>
            </a:r>
            <a:r>
              <a:rPr lang="pl-PL" dirty="0"/>
              <a:t>devices on a </a:t>
            </a:r>
            <a:r>
              <a:rPr lang="pl-PL" dirty="0" err="1"/>
              <a:t>daily</a:t>
            </a:r>
            <a:r>
              <a:rPr lang="pl-PL" dirty="0"/>
              <a:t> </a:t>
            </a:r>
            <a:r>
              <a:rPr lang="pl-PL" dirty="0" err="1"/>
              <a:t>basis</a:t>
            </a:r>
            <a:r>
              <a:rPr lang="pl-PL" dirty="0"/>
              <a:t>, </a:t>
            </a:r>
            <a:r>
              <a:rPr lang="pl-PL" dirty="0" err="1"/>
              <a:t>whether</a:t>
            </a:r>
            <a:r>
              <a:rPr lang="pl-PL" dirty="0"/>
              <a:t> </a:t>
            </a:r>
            <a:r>
              <a:rPr lang="pl-PL" dirty="0" err="1"/>
              <a:t>they</a:t>
            </a:r>
            <a:r>
              <a:rPr lang="pl-PL" dirty="0"/>
              <a:t> </a:t>
            </a:r>
            <a:r>
              <a:rPr lang="pl-PL" dirty="0" err="1"/>
              <a:t>realize</a:t>
            </a:r>
            <a:r>
              <a:rPr lang="pl-PL" dirty="0"/>
              <a:t> </a:t>
            </a:r>
            <a:r>
              <a:rPr lang="pl-PL" dirty="0" err="1"/>
              <a:t>it</a:t>
            </a:r>
            <a:r>
              <a:rPr lang="pl-PL" dirty="0"/>
              <a:t> or not.</a:t>
            </a:r>
          </a:p>
          <a:p>
            <a:pPr marL="285750" indent="-285750" algn="just">
              <a:buFont typeface="Wingdings" panose="05000000000000000000" pitchFamily="2" charset="2"/>
              <a:buChar char="§"/>
            </a:pPr>
            <a:r>
              <a:rPr lang="pl-PL" dirty="0" err="1"/>
              <a:t>There</a:t>
            </a:r>
            <a:r>
              <a:rPr lang="pl-PL" dirty="0"/>
              <a:t> </a:t>
            </a:r>
            <a:r>
              <a:rPr lang="pl-PL" dirty="0" err="1"/>
              <a:t>have</a:t>
            </a:r>
            <a:r>
              <a:rPr lang="pl-PL" dirty="0"/>
              <a:t> </a:t>
            </a:r>
            <a:r>
              <a:rPr lang="pl-PL" dirty="0" err="1"/>
              <a:t>been</a:t>
            </a:r>
            <a:r>
              <a:rPr lang="pl-PL" dirty="0"/>
              <a:t> </a:t>
            </a:r>
            <a:r>
              <a:rPr lang="pl-PL" dirty="0" err="1"/>
              <a:t>millions</a:t>
            </a:r>
            <a:r>
              <a:rPr lang="pl-PL" dirty="0"/>
              <a:t> (</a:t>
            </a:r>
            <a:r>
              <a:rPr lang="pl-PL" dirty="0" err="1"/>
              <a:t>well</a:t>
            </a:r>
            <a:r>
              <a:rPr lang="pl-PL" dirty="0"/>
              <a:t>, </a:t>
            </a:r>
            <a:r>
              <a:rPr lang="pl-PL" dirty="0" err="1"/>
              <a:t>actually</a:t>
            </a:r>
            <a:r>
              <a:rPr lang="pl-PL" dirty="0"/>
              <a:t> </a:t>
            </a:r>
            <a:r>
              <a:rPr lang="pl-PL" b="1" dirty="0" err="1"/>
              <a:t>billions</a:t>
            </a:r>
            <a:r>
              <a:rPr lang="pl-PL" dirty="0"/>
              <a:t>) of lines of </a:t>
            </a:r>
            <a:r>
              <a:rPr lang="pl-PL" dirty="0" err="1"/>
              <a:t>code</a:t>
            </a:r>
            <a:r>
              <a:rPr lang="pl-PL" dirty="0"/>
              <a:t> </a:t>
            </a:r>
            <a:r>
              <a:rPr lang="pl-PL" dirty="0" err="1"/>
              <a:t>written</a:t>
            </a:r>
            <a:r>
              <a:rPr lang="pl-PL" dirty="0"/>
              <a:t> in </a:t>
            </a:r>
            <a:r>
              <a:rPr lang="pl-PL" dirty="0" err="1"/>
              <a:t>Python</a:t>
            </a:r>
            <a:r>
              <a:rPr lang="pl-PL" dirty="0"/>
              <a:t>, </a:t>
            </a:r>
            <a:r>
              <a:rPr lang="pl-PL" dirty="0" err="1"/>
              <a:t>which</a:t>
            </a:r>
            <a:r>
              <a:rPr lang="pl-PL" dirty="0"/>
              <a:t> </a:t>
            </a:r>
            <a:r>
              <a:rPr lang="pl-PL" dirty="0" err="1"/>
              <a:t>means</a:t>
            </a:r>
            <a:r>
              <a:rPr lang="pl-PL" dirty="0"/>
              <a:t> </a:t>
            </a:r>
            <a:r>
              <a:rPr lang="pl-PL" dirty="0" err="1"/>
              <a:t>almost</a:t>
            </a:r>
            <a:r>
              <a:rPr lang="pl-PL" dirty="0"/>
              <a:t> </a:t>
            </a:r>
            <a:r>
              <a:rPr lang="pl-PL" dirty="0" err="1"/>
              <a:t>unlimited</a:t>
            </a:r>
            <a:r>
              <a:rPr lang="pl-PL" dirty="0"/>
              <a:t> </a:t>
            </a:r>
            <a:r>
              <a:rPr lang="pl-PL" dirty="0" err="1"/>
              <a:t>opportunities</a:t>
            </a:r>
            <a:r>
              <a:rPr lang="pl-PL" dirty="0"/>
              <a:t> for </a:t>
            </a:r>
            <a:r>
              <a:rPr lang="pl-PL" b="1" dirty="0" err="1"/>
              <a:t>code</a:t>
            </a:r>
            <a:r>
              <a:rPr lang="pl-PL" b="1" dirty="0"/>
              <a:t> </a:t>
            </a:r>
            <a:r>
              <a:rPr lang="pl-PL" b="1" dirty="0" err="1"/>
              <a:t>reuse</a:t>
            </a:r>
            <a:r>
              <a:rPr lang="pl-PL" b="1" dirty="0"/>
              <a:t> </a:t>
            </a:r>
            <a:r>
              <a:rPr lang="pl-PL" dirty="0"/>
              <a:t>and learning from </a:t>
            </a:r>
            <a:r>
              <a:rPr lang="pl-PL" dirty="0" err="1"/>
              <a:t>well-crafted</a:t>
            </a:r>
            <a:r>
              <a:rPr lang="pl-PL" dirty="0"/>
              <a:t> </a:t>
            </a:r>
            <a:r>
              <a:rPr lang="pl-PL" dirty="0" err="1"/>
              <a:t>examples</a:t>
            </a:r>
            <a:r>
              <a:rPr lang="pl-PL" dirty="0"/>
              <a:t>.</a:t>
            </a:r>
          </a:p>
          <a:p>
            <a:pPr marL="285750" indent="-285750" algn="just">
              <a:buFont typeface="Wingdings" panose="05000000000000000000" pitchFamily="2" charset="2"/>
              <a:buChar char="§"/>
            </a:pPr>
            <a:r>
              <a:rPr lang="pl-PL" dirty="0" smtClean="0"/>
              <a:t>I</a:t>
            </a:r>
            <a:r>
              <a:rPr lang="en-US" dirty="0"/>
              <a:t>t</a:t>
            </a:r>
            <a:r>
              <a:rPr lang="pl-PL" dirty="0"/>
              <a:t> i</a:t>
            </a:r>
            <a:r>
              <a:rPr lang="en-US" dirty="0"/>
              <a:t>s </a:t>
            </a:r>
            <a:r>
              <a:rPr lang="en-US" b="1" dirty="0"/>
              <a:t>easy to learn</a:t>
            </a:r>
            <a:r>
              <a:rPr lang="en-US" dirty="0"/>
              <a:t> – the time needed to learn Python is shorter than for many other languages; this means that it’s possible to start the actual programming faster</a:t>
            </a:r>
            <a:r>
              <a:rPr lang="pl-PL" dirty="0"/>
              <a:t>.</a:t>
            </a:r>
          </a:p>
          <a:p>
            <a:pPr marL="285750" indent="-285750" algn="just">
              <a:buFont typeface="Wingdings" panose="05000000000000000000" pitchFamily="2" charset="2"/>
              <a:buChar char="§"/>
            </a:pPr>
            <a:r>
              <a:rPr lang="en-US" dirty="0"/>
              <a:t>It</a:t>
            </a:r>
            <a:r>
              <a:rPr lang="pl-PL" dirty="0"/>
              <a:t> i</a:t>
            </a:r>
            <a:r>
              <a:rPr lang="en-US" dirty="0"/>
              <a:t>s </a:t>
            </a:r>
            <a:r>
              <a:rPr lang="en-US" b="1" dirty="0"/>
              <a:t>easy to use</a:t>
            </a:r>
            <a:r>
              <a:rPr lang="en-US" dirty="0"/>
              <a:t> for writing new software – it’s often possible to write code faster when using Python</a:t>
            </a:r>
            <a:r>
              <a:rPr lang="pl-PL" b="1" dirty="0"/>
              <a:t>.</a:t>
            </a:r>
          </a:p>
          <a:p>
            <a:pPr marL="285750" indent="-285750" algn="just">
              <a:buFont typeface="Wingdings" panose="05000000000000000000" pitchFamily="2" charset="2"/>
              <a:buChar char="§"/>
            </a:pPr>
            <a:r>
              <a:rPr lang="pl-PL" dirty="0"/>
              <a:t>I</a:t>
            </a:r>
            <a:r>
              <a:rPr lang="en-US" dirty="0"/>
              <a:t>t</a:t>
            </a:r>
            <a:r>
              <a:rPr lang="pl-PL" dirty="0"/>
              <a:t> i</a:t>
            </a:r>
            <a:r>
              <a:rPr lang="en-US" dirty="0"/>
              <a:t>s </a:t>
            </a:r>
            <a:r>
              <a:rPr lang="en-US" b="1" dirty="0"/>
              <a:t>easy to obtain</a:t>
            </a:r>
            <a:r>
              <a:rPr lang="en-US" dirty="0"/>
              <a:t>, install and deploy – Python is free, open and multiplatform; not all languages can boast </a:t>
            </a:r>
            <a:r>
              <a:rPr lang="en-US" dirty="0" smtClean="0"/>
              <a:t>that</a:t>
            </a:r>
            <a:r>
              <a:rPr lang="pl-PL" dirty="0" smtClean="0"/>
              <a:t>.</a:t>
            </a:r>
            <a:endParaRPr lang="pl-PL" dirty="0"/>
          </a:p>
          <a:p>
            <a:pPr marL="285750" indent="-285750" algn="just">
              <a:buFont typeface="Wingdings" panose="05000000000000000000" pitchFamily="2" charset="2"/>
              <a:buChar char="§"/>
            </a:pPr>
            <a:r>
              <a:rPr lang="pl-PL" dirty="0" err="1"/>
              <a:t>There</a:t>
            </a:r>
            <a:r>
              <a:rPr lang="pl-PL" dirty="0"/>
              <a:t> </a:t>
            </a:r>
            <a:r>
              <a:rPr lang="pl-PL" dirty="0" err="1"/>
              <a:t>is</a:t>
            </a:r>
            <a:r>
              <a:rPr lang="pl-PL" dirty="0"/>
              <a:t> a </a:t>
            </a:r>
            <a:r>
              <a:rPr lang="pl-PL" b="1" dirty="0" err="1"/>
              <a:t>large</a:t>
            </a:r>
            <a:r>
              <a:rPr lang="pl-PL" dirty="0"/>
              <a:t> and </a:t>
            </a:r>
            <a:r>
              <a:rPr lang="pl-PL" dirty="0" err="1"/>
              <a:t>very</a:t>
            </a:r>
            <a:r>
              <a:rPr lang="pl-PL" dirty="0"/>
              <a:t> </a:t>
            </a:r>
            <a:r>
              <a:rPr lang="pl-PL" b="1" dirty="0" err="1"/>
              <a:t>active</a:t>
            </a:r>
            <a:r>
              <a:rPr lang="pl-PL" dirty="0"/>
              <a:t> </a:t>
            </a:r>
            <a:r>
              <a:rPr lang="pl-PL" b="1" dirty="0" err="1"/>
              <a:t>Python</a:t>
            </a:r>
            <a:r>
              <a:rPr lang="pl-PL" b="1" dirty="0"/>
              <a:t> </a:t>
            </a:r>
            <a:r>
              <a:rPr lang="pl-PL" b="1" dirty="0" err="1"/>
              <a:t>community</a:t>
            </a:r>
            <a:r>
              <a:rPr lang="pl-PL" b="1" dirty="0"/>
              <a:t>.</a:t>
            </a:r>
          </a:p>
          <a:p>
            <a:pPr marL="285750" indent="-285750" algn="just">
              <a:buFont typeface="Wingdings" panose="05000000000000000000" pitchFamily="2" charset="2"/>
              <a:buChar char="§"/>
            </a:pPr>
            <a:r>
              <a:rPr lang="pl-PL" dirty="0"/>
              <a:t>It </a:t>
            </a:r>
            <a:r>
              <a:rPr lang="pl-PL" dirty="0" err="1"/>
              <a:t>will</a:t>
            </a:r>
            <a:r>
              <a:rPr lang="pl-PL" dirty="0"/>
              <a:t> </a:t>
            </a:r>
            <a:r>
              <a:rPr lang="pl-PL" dirty="0" err="1"/>
              <a:t>give</a:t>
            </a:r>
            <a:r>
              <a:rPr lang="pl-PL" dirty="0"/>
              <a:t> </a:t>
            </a:r>
            <a:r>
              <a:rPr lang="pl-PL" dirty="0" err="1"/>
              <a:t>you</a:t>
            </a:r>
            <a:r>
              <a:rPr lang="pl-PL" dirty="0"/>
              <a:t> a </a:t>
            </a:r>
            <a:r>
              <a:rPr lang="pl-PL" b="1" dirty="0"/>
              <a:t>solid </a:t>
            </a:r>
            <a:r>
              <a:rPr lang="pl-PL" b="1" dirty="0" err="1"/>
              <a:t>foundation</a:t>
            </a:r>
            <a:r>
              <a:rPr lang="pl-PL" b="1" dirty="0"/>
              <a:t> </a:t>
            </a:r>
            <a:r>
              <a:rPr lang="pl-PL" dirty="0"/>
              <a:t>and </a:t>
            </a:r>
            <a:r>
              <a:rPr lang="pl-PL" dirty="0" err="1"/>
              <a:t>allow</a:t>
            </a:r>
            <a:r>
              <a:rPr lang="pl-PL" dirty="0"/>
              <a:t> </a:t>
            </a:r>
            <a:r>
              <a:rPr lang="pl-PL" dirty="0" err="1"/>
              <a:t>you</a:t>
            </a:r>
            <a:r>
              <a:rPr lang="pl-PL" dirty="0"/>
              <a:t> to </a:t>
            </a:r>
            <a:r>
              <a:rPr lang="pl-PL" dirty="0" err="1"/>
              <a:t>learn</a:t>
            </a:r>
            <a:r>
              <a:rPr lang="pl-PL" dirty="0"/>
              <a:t> </a:t>
            </a:r>
            <a:r>
              <a:rPr lang="pl-PL" dirty="0" err="1"/>
              <a:t>other</a:t>
            </a:r>
            <a:r>
              <a:rPr lang="pl-PL" dirty="0"/>
              <a:t> </a:t>
            </a:r>
            <a:r>
              <a:rPr lang="pl-PL" dirty="0" err="1"/>
              <a:t>programming</a:t>
            </a:r>
            <a:r>
              <a:rPr lang="pl-PL" dirty="0"/>
              <a:t> </a:t>
            </a:r>
            <a:r>
              <a:rPr lang="pl-PL" dirty="0" err="1"/>
              <a:t>languages</a:t>
            </a:r>
            <a:r>
              <a:rPr lang="pl-PL" dirty="0"/>
              <a:t> (</a:t>
            </a:r>
            <a:r>
              <a:rPr lang="pl-PL" dirty="0" err="1"/>
              <a:t>e.g</a:t>
            </a:r>
            <a:r>
              <a:rPr lang="pl-PL" dirty="0" smtClean="0"/>
              <a:t>., </a:t>
            </a:r>
            <a:r>
              <a:rPr lang="pl-PL" dirty="0"/>
              <a:t>C++, Java, or C) much </a:t>
            </a:r>
            <a:r>
              <a:rPr lang="pl-PL" dirty="0" err="1"/>
              <a:t>easier</a:t>
            </a:r>
            <a:r>
              <a:rPr lang="pl-PL" dirty="0"/>
              <a:t> and much </a:t>
            </a:r>
            <a:r>
              <a:rPr lang="pl-PL" dirty="0" err="1"/>
              <a:t>faster</a:t>
            </a:r>
            <a:r>
              <a:rPr lang="pl-PL" dirty="0"/>
              <a:t>.</a:t>
            </a:r>
          </a:p>
          <a:p>
            <a:pPr marL="285750" indent="-285750" algn="just">
              <a:buFont typeface="Wingdings" panose="05000000000000000000" pitchFamily="2" charset="2"/>
              <a:buChar char="§"/>
            </a:pPr>
            <a:r>
              <a:rPr lang="pl-PL" dirty="0"/>
              <a:t>It </a:t>
            </a:r>
            <a:r>
              <a:rPr lang="pl-PL" dirty="0" err="1"/>
              <a:t>will</a:t>
            </a:r>
            <a:r>
              <a:rPr lang="pl-PL" dirty="0"/>
              <a:t> be </a:t>
            </a:r>
            <a:r>
              <a:rPr lang="pl-PL" b="1" dirty="0" err="1"/>
              <a:t>fun</a:t>
            </a:r>
            <a:r>
              <a:rPr lang="pl-PL" dirty="0"/>
              <a:t>!</a:t>
            </a:r>
          </a:p>
        </p:txBody>
      </p:sp>
    </p:spTree>
    <p:extLst>
      <p:ext uri="{BB962C8B-B14F-4D97-AF65-F5344CB8AC3E}">
        <p14:creationId xmlns:p14="http://schemas.microsoft.com/office/powerpoint/2010/main" val="326978278"/>
      </p:ext>
    </p:extLst>
  </p:cSld>
  <p:clrMapOvr>
    <a:masterClrMapping/>
  </p:clrMapOvr>
  <p:transition spd="med">
    <p:pull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err="1"/>
              <a:t>Python</a:t>
            </a:r>
            <a:r>
              <a:rPr lang="pl-PL" b="1" dirty="0"/>
              <a:t> EXAMPLES</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20</a:t>
            </a:r>
            <a:endParaRPr lang="en-GB" dirty="0">
              <a:solidFill>
                <a:schemeClr val="bg1">
                  <a:lumMod val="50000"/>
                </a:schemeClr>
              </a:solidFill>
            </a:endParaRPr>
          </a:p>
        </p:txBody>
      </p:sp>
      <p:sp>
        <p:nvSpPr>
          <p:cNvPr id="7" name="pole tekstowe 6"/>
          <p:cNvSpPr txBox="1"/>
          <p:nvPr/>
        </p:nvSpPr>
        <p:spPr>
          <a:xfrm>
            <a:off x="521924" y="1838642"/>
            <a:ext cx="11186924" cy="4278094"/>
          </a:xfrm>
          <a:prstGeom prst="rect">
            <a:avLst/>
          </a:prstGeom>
          <a:noFill/>
        </p:spPr>
        <p:txBody>
          <a:bodyPr wrap="square" rtlCol="0">
            <a:spAutoFit/>
          </a:bodyPr>
          <a:lstStyle/>
          <a:p>
            <a:pPr algn="just"/>
            <a:r>
              <a:rPr lang="pl-PL" sz="1600" b="1" dirty="0"/>
              <a:t>DID YOU KNOW...?</a:t>
            </a:r>
          </a:p>
          <a:p>
            <a:pPr algn="just"/>
            <a:endParaRPr lang="pl-PL" sz="1600" dirty="0"/>
          </a:p>
          <a:p>
            <a:pPr algn="just"/>
            <a:r>
              <a:rPr lang="en-GB" sz="1600" dirty="0"/>
              <a:t>Do you remember </a:t>
            </a:r>
            <a:r>
              <a:rPr lang="pl-PL" sz="1600" b="1" dirty="0"/>
              <a:t>Battlefield 2</a:t>
            </a:r>
            <a:r>
              <a:rPr lang="pl-PL" sz="1600" dirty="0"/>
              <a:t>, </a:t>
            </a:r>
            <a:r>
              <a:rPr lang="pl-PL" sz="1600" b="1" dirty="0"/>
              <a:t>Battlefield 2142 </a:t>
            </a:r>
            <a:r>
              <a:rPr lang="pl-PL" sz="1600" dirty="0"/>
              <a:t>and </a:t>
            </a:r>
            <a:r>
              <a:rPr lang="pl-PL" sz="1600" b="1" dirty="0"/>
              <a:t>Battlefield </a:t>
            </a:r>
            <a:r>
              <a:rPr lang="pl-PL" sz="1600" b="1" dirty="0" err="1"/>
              <a:t>Heroes</a:t>
            </a:r>
            <a:r>
              <a:rPr lang="en-GB" sz="1600" dirty="0"/>
              <a:t> </a:t>
            </a:r>
            <a:r>
              <a:rPr lang="en-US" sz="1600" dirty="0"/>
              <a:t>–</a:t>
            </a:r>
            <a:r>
              <a:rPr lang="pl-PL" sz="1600" dirty="0" smtClean="0"/>
              <a:t> </a:t>
            </a:r>
            <a:r>
              <a:rPr lang="en-US" sz="1600" dirty="0"/>
              <a:t>strategy and first person shooter game</a:t>
            </a:r>
            <a:r>
              <a:rPr lang="pl-PL" sz="1600" dirty="0"/>
              <a:t>s from </a:t>
            </a:r>
            <a:r>
              <a:rPr lang="pl-PL" sz="1600" b="1" dirty="0"/>
              <a:t>EA DICE? </a:t>
            </a:r>
            <a:r>
              <a:rPr lang="pl-PL" sz="1600" dirty="0" smtClean="0"/>
              <a:t>Or</a:t>
            </a:r>
            <a:r>
              <a:rPr lang="pl-PL" sz="1600" b="1" dirty="0" smtClean="0"/>
              <a:t> </a:t>
            </a:r>
            <a:r>
              <a:rPr lang="pl-PL" sz="1600" b="1" dirty="0" err="1" smtClean="0"/>
              <a:t>Sid</a:t>
            </a:r>
            <a:r>
              <a:rPr lang="pl-PL" sz="1600" b="1" dirty="0" smtClean="0"/>
              <a:t> </a:t>
            </a:r>
            <a:r>
              <a:rPr lang="pl-PL" sz="1600" b="1" dirty="0" err="1" smtClean="0"/>
              <a:t>Meier’s</a:t>
            </a:r>
            <a:r>
              <a:rPr lang="pl-PL" sz="1600" b="1" dirty="0" smtClean="0"/>
              <a:t> </a:t>
            </a:r>
            <a:r>
              <a:rPr lang="pl-PL" sz="1600" b="1" dirty="0" err="1" smtClean="0"/>
              <a:t>Civilization</a:t>
            </a:r>
            <a:r>
              <a:rPr lang="pl-PL" sz="1600" b="1" dirty="0" smtClean="0"/>
              <a:t> IV? </a:t>
            </a:r>
            <a:r>
              <a:rPr lang="pl-PL" sz="1600" dirty="0" err="1" smtClean="0"/>
              <a:t>All</a:t>
            </a:r>
            <a:r>
              <a:rPr lang="pl-PL" sz="1600" dirty="0" smtClean="0"/>
              <a:t> </a:t>
            </a:r>
            <a:r>
              <a:rPr lang="pl-PL" sz="1600" dirty="0" err="1" smtClean="0"/>
              <a:t>these</a:t>
            </a:r>
            <a:r>
              <a:rPr lang="pl-PL" sz="1600" dirty="0" smtClean="0"/>
              <a:t> (and </a:t>
            </a:r>
            <a:r>
              <a:rPr lang="pl-PL" sz="1600" dirty="0" err="1" smtClean="0"/>
              <a:t>many</a:t>
            </a:r>
            <a:r>
              <a:rPr lang="pl-PL" sz="1600" dirty="0" smtClean="0"/>
              <a:t> </a:t>
            </a:r>
            <a:r>
              <a:rPr lang="pl-PL" sz="1600" dirty="0" err="1" smtClean="0"/>
              <a:t>other</a:t>
            </a:r>
            <a:r>
              <a:rPr lang="pl-PL" sz="1600" dirty="0"/>
              <a:t>)</a:t>
            </a:r>
            <a:r>
              <a:rPr lang="pl-PL" sz="1600" dirty="0" smtClean="0"/>
              <a:t> </a:t>
            </a:r>
            <a:r>
              <a:rPr lang="pl-PL" sz="1600" dirty="0" err="1"/>
              <a:t>games</a:t>
            </a:r>
            <a:r>
              <a:rPr lang="pl-PL" sz="1600" dirty="0"/>
              <a:t> </a:t>
            </a:r>
            <a:r>
              <a:rPr lang="en-US" sz="1600" dirty="0" smtClean="0"/>
              <a:t>use </a:t>
            </a:r>
            <a:r>
              <a:rPr lang="pl-PL" sz="1600" dirty="0"/>
              <a:t>P</a:t>
            </a:r>
            <a:r>
              <a:rPr lang="en-US" sz="1600" dirty="0" err="1"/>
              <a:t>ython</a:t>
            </a:r>
            <a:r>
              <a:rPr lang="en-US" sz="1600" dirty="0"/>
              <a:t> for </a:t>
            </a:r>
            <a:r>
              <a:rPr lang="en-US" sz="1600" dirty="0" smtClean="0"/>
              <a:t>logic</a:t>
            </a:r>
            <a:r>
              <a:rPr lang="pl-PL" sz="1600" dirty="0" smtClean="0"/>
              <a:t>, </a:t>
            </a:r>
            <a:r>
              <a:rPr lang="en-US" sz="1600" dirty="0" smtClean="0"/>
              <a:t>server controls</a:t>
            </a:r>
            <a:r>
              <a:rPr lang="pl-PL" sz="1600" dirty="0" smtClean="0"/>
              <a:t>, </a:t>
            </a:r>
            <a:r>
              <a:rPr lang="pl-PL" sz="1600" dirty="0" err="1" smtClean="0"/>
              <a:t>or</a:t>
            </a:r>
            <a:r>
              <a:rPr lang="pl-PL" sz="1600" dirty="0" smtClean="0"/>
              <a:t> </a:t>
            </a:r>
            <a:r>
              <a:rPr lang="pl-PL" sz="1600" dirty="0" err="1" smtClean="0"/>
              <a:t>simply</a:t>
            </a:r>
            <a:r>
              <a:rPr lang="pl-PL" sz="1600" dirty="0" smtClean="0"/>
              <a:t> for </a:t>
            </a:r>
            <a:r>
              <a:rPr lang="pl-PL" sz="1600" dirty="0" err="1" smtClean="0"/>
              <a:t>many</a:t>
            </a:r>
            <a:r>
              <a:rPr lang="pl-PL" sz="1600" dirty="0" smtClean="0"/>
              <a:t> </a:t>
            </a:r>
            <a:r>
              <a:rPr lang="pl-PL" sz="1600" dirty="0" err="1" smtClean="0"/>
              <a:t>aspects</a:t>
            </a:r>
            <a:r>
              <a:rPr lang="pl-PL" sz="1600" dirty="0" smtClean="0"/>
              <a:t> of the </a:t>
            </a:r>
            <a:r>
              <a:rPr lang="pl-PL" sz="1600" dirty="0" err="1" smtClean="0"/>
              <a:t>game</a:t>
            </a:r>
            <a:r>
              <a:rPr lang="pl-PL" sz="1600" dirty="0" smtClean="0"/>
              <a:t>.</a:t>
            </a:r>
          </a:p>
          <a:p>
            <a:pPr algn="just"/>
            <a:endParaRPr lang="pl-PL" sz="1600" dirty="0"/>
          </a:p>
          <a:p>
            <a:pPr algn="just"/>
            <a:r>
              <a:rPr lang="en-GB" sz="1600" dirty="0" smtClean="0"/>
              <a:t>And </a:t>
            </a:r>
            <a:r>
              <a:rPr lang="en-GB" sz="1600" dirty="0"/>
              <a:t>what about the major </a:t>
            </a:r>
            <a:r>
              <a:rPr lang="en-GB" sz="1600" b="1" dirty="0"/>
              <a:t>websites</a:t>
            </a:r>
            <a:r>
              <a:rPr lang="pl-PL" sz="1600" b="1" dirty="0"/>
              <a:t> </a:t>
            </a:r>
            <a:r>
              <a:rPr lang="pl-PL" sz="1600" b="1" dirty="0" smtClean="0"/>
              <a:t>and </a:t>
            </a:r>
            <a:r>
              <a:rPr lang="pl-PL" sz="1600" b="1" dirty="0"/>
              <a:t>services</a:t>
            </a:r>
            <a:r>
              <a:rPr lang="en-GB" sz="1600" dirty="0"/>
              <a:t>? </a:t>
            </a:r>
            <a:r>
              <a:rPr lang="pl-PL" sz="1600" dirty="0" err="1"/>
              <a:t>Dropbox</a:t>
            </a:r>
            <a:r>
              <a:rPr lang="en-GB" sz="1600" dirty="0"/>
              <a:t>? </a:t>
            </a:r>
            <a:r>
              <a:rPr lang="pl-PL" sz="1600" dirty="0"/>
              <a:t>UBER</a:t>
            </a:r>
            <a:r>
              <a:rPr lang="en-GB" sz="1600" dirty="0"/>
              <a:t>? </a:t>
            </a:r>
            <a:r>
              <a:rPr lang="pl-PL" sz="1600" dirty="0" err="1"/>
              <a:t>Spotify</a:t>
            </a:r>
            <a:r>
              <a:rPr lang="en-GB" sz="1600" dirty="0"/>
              <a:t>? </a:t>
            </a:r>
            <a:r>
              <a:rPr lang="pl-PL" sz="1600" dirty="0" err="1"/>
              <a:t>Pintrest</a:t>
            </a:r>
            <a:r>
              <a:rPr lang="en-GB" sz="1600" dirty="0"/>
              <a:t>? </a:t>
            </a:r>
            <a:r>
              <a:rPr lang="pl-PL" sz="1600" dirty="0" err="1"/>
              <a:t>BuzzFeed</a:t>
            </a:r>
            <a:r>
              <a:rPr lang="en-GB" sz="1600" dirty="0"/>
              <a:t>? </a:t>
            </a:r>
            <a:endParaRPr lang="pl-PL" sz="1600" dirty="0"/>
          </a:p>
          <a:p>
            <a:pPr algn="just"/>
            <a:r>
              <a:rPr lang="en-GB" sz="1600" dirty="0"/>
              <a:t>Yes. They were all written, to a greater or lesser extent, in </a:t>
            </a:r>
            <a:r>
              <a:rPr lang="pl-PL" sz="1600" dirty="0" err="1"/>
              <a:t>Python</a:t>
            </a:r>
            <a:r>
              <a:rPr lang="pl-PL" sz="1600" dirty="0"/>
              <a:t>. </a:t>
            </a:r>
            <a:r>
              <a:rPr lang="pl-PL" sz="1600" dirty="0" err="1"/>
              <a:t>Other</a:t>
            </a:r>
            <a:r>
              <a:rPr lang="pl-PL" sz="1600" dirty="0"/>
              <a:t> </a:t>
            </a:r>
            <a:r>
              <a:rPr lang="pl-PL" sz="1600" dirty="0" err="1"/>
              <a:t>examples</a:t>
            </a:r>
            <a:r>
              <a:rPr lang="pl-PL" sz="1600" dirty="0"/>
              <a:t>?</a:t>
            </a:r>
          </a:p>
          <a:p>
            <a:pPr algn="just"/>
            <a:endParaRPr lang="pl-PL" sz="1600" dirty="0"/>
          </a:p>
          <a:p>
            <a:pPr marL="285750" indent="-285750" algn="just">
              <a:buFont typeface="Wingdings" panose="05000000000000000000" pitchFamily="2" charset="2"/>
              <a:buChar char="§"/>
            </a:pPr>
            <a:r>
              <a:rPr lang="en-GB" sz="1600" b="1" dirty="0"/>
              <a:t>Internet Applications</a:t>
            </a:r>
            <a:r>
              <a:rPr lang="pl-PL" sz="1600" b="1" dirty="0"/>
              <a:t> </a:t>
            </a:r>
            <a:r>
              <a:rPr lang="en-GB" sz="1600" dirty="0"/>
              <a:t>(</a:t>
            </a:r>
            <a:r>
              <a:rPr lang="en-GB" sz="1600" dirty="0" err="1"/>
              <a:t>BitTorrent</a:t>
            </a:r>
            <a:r>
              <a:rPr lang="en-GB" sz="1600" dirty="0"/>
              <a:t>, Jogger Publishing Assistant, </a:t>
            </a:r>
            <a:r>
              <a:rPr lang="en-GB" sz="1600" dirty="0" err="1"/>
              <a:t>TheCircle</a:t>
            </a:r>
            <a:r>
              <a:rPr lang="pl-PL" sz="1600" dirty="0"/>
              <a:t>, </a:t>
            </a:r>
            <a:r>
              <a:rPr lang="pl-PL" sz="1600" dirty="0" err="1"/>
              <a:t>TwistedMatrix</a:t>
            </a:r>
            <a:r>
              <a:rPr lang="en-GB" sz="1600" dirty="0"/>
              <a:t>)</a:t>
            </a:r>
            <a:endParaRPr lang="pl-PL" sz="1600" dirty="0"/>
          </a:p>
          <a:p>
            <a:pPr marL="285750" indent="-285750" algn="just">
              <a:buFont typeface="Wingdings" panose="05000000000000000000" pitchFamily="2" charset="2"/>
              <a:buChar char="§"/>
            </a:pPr>
            <a:r>
              <a:rPr lang="pl-PL" sz="1600" b="1" dirty="0"/>
              <a:t>3D CAD/CAM </a:t>
            </a:r>
            <a:r>
              <a:rPr lang="pl-PL" sz="1600" dirty="0"/>
              <a:t>(</a:t>
            </a:r>
            <a:r>
              <a:rPr lang="en-GB" sz="1600" dirty="0" err="1"/>
              <a:t>FreeCAD</a:t>
            </a:r>
            <a:r>
              <a:rPr lang="en-GB" sz="1600" dirty="0"/>
              <a:t>, Fandango, Blender, </a:t>
            </a:r>
            <a:r>
              <a:rPr lang="pl-PL" sz="1600" dirty="0" err="1"/>
              <a:t>Vintech</a:t>
            </a:r>
            <a:r>
              <a:rPr lang="pl-PL" sz="1600" dirty="0"/>
              <a:t> RCAM)</a:t>
            </a:r>
          </a:p>
          <a:p>
            <a:pPr marL="285750" indent="-285750" algn="just">
              <a:buFont typeface="Wingdings" panose="05000000000000000000" pitchFamily="2" charset="2"/>
              <a:buChar char="§"/>
            </a:pPr>
            <a:r>
              <a:rPr lang="en-GB" sz="1600" b="1" dirty="0"/>
              <a:t>Enterprise Applications</a:t>
            </a:r>
            <a:r>
              <a:rPr lang="pl-PL" sz="1600" b="1" dirty="0"/>
              <a:t> </a:t>
            </a:r>
            <a:r>
              <a:rPr lang="pl-PL" sz="1600" dirty="0"/>
              <a:t>(</a:t>
            </a:r>
            <a:r>
              <a:rPr lang="en-GB" sz="1600" dirty="0" err="1"/>
              <a:t>Odoo</a:t>
            </a:r>
            <a:r>
              <a:rPr lang="en-GB" sz="1600" dirty="0"/>
              <a:t>, </a:t>
            </a:r>
            <a:r>
              <a:rPr lang="pl-PL" sz="1600" dirty="0"/>
              <a:t>Tryton</a:t>
            </a:r>
            <a:r>
              <a:rPr lang="en-GB" sz="1600" dirty="0"/>
              <a:t>,</a:t>
            </a:r>
            <a:r>
              <a:rPr lang="pl-PL" sz="1600" dirty="0"/>
              <a:t> </a:t>
            </a:r>
            <a:r>
              <a:rPr lang="pl-PL" sz="1600" dirty="0" err="1"/>
              <a:t>Picalo</a:t>
            </a:r>
            <a:r>
              <a:rPr lang="pl-PL" sz="1600" dirty="0"/>
              <a:t>, </a:t>
            </a:r>
            <a:r>
              <a:rPr lang="pl-PL" sz="1600" dirty="0" err="1"/>
              <a:t>LinOTP</a:t>
            </a:r>
            <a:r>
              <a:rPr lang="pl-PL" sz="1600" dirty="0"/>
              <a:t> 2,</a:t>
            </a:r>
            <a:r>
              <a:rPr lang="en-GB" sz="1600" dirty="0"/>
              <a:t> </a:t>
            </a:r>
            <a:r>
              <a:rPr lang="pl-PL" sz="1600" dirty="0" err="1"/>
              <a:t>RESTx</a:t>
            </a:r>
            <a:r>
              <a:rPr lang="pl-PL" sz="1600" dirty="0"/>
              <a:t>)</a:t>
            </a:r>
          </a:p>
          <a:p>
            <a:pPr marL="285750" indent="-285750" algn="just">
              <a:buFont typeface="Wingdings" panose="05000000000000000000" pitchFamily="2" charset="2"/>
              <a:buChar char="§"/>
            </a:pPr>
            <a:r>
              <a:rPr lang="en-GB" sz="1600" b="1" dirty="0"/>
              <a:t>Image Applications</a:t>
            </a:r>
            <a:r>
              <a:rPr lang="pl-PL" sz="1600" b="1" dirty="0"/>
              <a:t> </a:t>
            </a:r>
            <a:r>
              <a:rPr lang="pl-PL" sz="1600" dirty="0"/>
              <a:t>(</a:t>
            </a:r>
            <a:r>
              <a:rPr lang="en-GB" sz="1600" dirty="0" err="1"/>
              <a:t>Gnofract</a:t>
            </a:r>
            <a:r>
              <a:rPr lang="en-GB" sz="1600" dirty="0"/>
              <a:t> 4D</a:t>
            </a:r>
            <a:r>
              <a:rPr lang="pl-PL" sz="1600" dirty="0"/>
              <a:t>, Gogh, </a:t>
            </a:r>
            <a:r>
              <a:rPr lang="pl-PL" sz="1600" dirty="0" err="1"/>
              <a:t>imgSeek</a:t>
            </a:r>
            <a:r>
              <a:rPr lang="pl-PL" sz="1600" dirty="0"/>
              <a:t>, </a:t>
            </a:r>
            <a:r>
              <a:rPr lang="pl-PL" sz="1600" dirty="0" err="1"/>
              <a:t>MayaVi</a:t>
            </a:r>
            <a:r>
              <a:rPr lang="pl-PL" sz="1600" dirty="0"/>
              <a:t>, </a:t>
            </a:r>
            <a:r>
              <a:rPr lang="pl-PL" sz="1600" dirty="0" err="1"/>
              <a:t>VPython</a:t>
            </a:r>
            <a:r>
              <a:rPr lang="pl-PL" sz="1600" dirty="0"/>
              <a:t>)</a:t>
            </a:r>
          </a:p>
          <a:p>
            <a:pPr marL="285750" indent="-285750" algn="just">
              <a:buFont typeface="Wingdings" panose="05000000000000000000" pitchFamily="2" charset="2"/>
              <a:buChar char="§"/>
            </a:pPr>
            <a:r>
              <a:rPr lang="pl-PL" sz="1600" b="1" dirty="0"/>
              <a:t>Mobile Applications </a:t>
            </a:r>
            <a:r>
              <a:rPr lang="pl-PL" sz="1600" dirty="0"/>
              <a:t>(</a:t>
            </a:r>
            <a:r>
              <a:rPr lang="pl-PL" sz="1600" dirty="0" err="1"/>
              <a:t>Aarlogic</a:t>
            </a:r>
            <a:r>
              <a:rPr lang="pl-PL" sz="1600" dirty="0"/>
              <a:t> C05/3, </a:t>
            </a:r>
            <a:r>
              <a:rPr lang="pl-PL" sz="1600" dirty="0" err="1"/>
              <a:t>AppBackup</a:t>
            </a:r>
            <a:r>
              <a:rPr lang="pl-PL" sz="1600" dirty="0"/>
              <a:t>, </a:t>
            </a:r>
            <a:r>
              <a:rPr lang="pl-PL" sz="1600" dirty="0" err="1"/>
              <a:t>Pyroute</a:t>
            </a:r>
            <a:r>
              <a:rPr lang="pl-PL" sz="1600" dirty="0"/>
              <a:t>)</a:t>
            </a:r>
          </a:p>
          <a:p>
            <a:pPr marL="285750" indent="-285750" algn="just">
              <a:buFont typeface="Wingdings" panose="05000000000000000000" pitchFamily="2" charset="2"/>
              <a:buChar char="§"/>
            </a:pPr>
            <a:r>
              <a:rPr lang="pl-PL" sz="1600" b="1" dirty="0"/>
              <a:t>Office Applications </a:t>
            </a:r>
            <a:r>
              <a:rPr lang="pl-PL" sz="1600" dirty="0"/>
              <a:t>(</a:t>
            </a:r>
            <a:r>
              <a:rPr lang="pl-PL" sz="1600" dirty="0" err="1"/>
              <a:t>calibre</a:t>
            </a:r>
            <a:r>
              <a:rPr lang="pl-PL" sz="1600" dirty="0"/>
              <a:t>, </a:t>
            </a:r>
            <a:r>
              <a:rPr lang="pl-PL" sz="1600" dirty="0" err="1"/>
              <a:t>faces</a:t>
            </a:r>
            <a:r>
              <a:rPr lang="pl-PL" sz="1600" dirty="0"/>
              <a:t>, </a:t>
            </a:r>
            <a:r>
              <a:rPr lang="pl-PL" sz="1600" dirty="0" err="1"/>
              <a:t>Notalon</a:t>
            </a:r>
            <a:r>
              <a:rPr lang="pl-PL" sz="1600" dirty="0"/>
              <a:t>, </a:t>
            </a:r>
            <a:r>
              <a:rPr lang="pl-PL" sz="1600" dirty="0" err="1"/>
              <a:t>pyspread</a:t>
            </a:r>
            <a:r>
              <a:rPr lang="pl-PL" sz="1600" dirty="0"/>
              <a:t>)</a:t>
            </a:r>
          </a:p>
          <a:p>
            <a:pPr marL="285750" indent="-285750" algn="just">
              <a:buFont typeface="Wingdings" panose="05000000000000000000" pitchFamily="2" charset="2"/>
              <a:buChar char="§"/>
            </a:pPr>
            <a:r>
              <a:rPr lang="pl-PL" sz="1600" b="1" dirty="0"/>
              <a:t>Personal Information </a:t>
            </a:r>
            <a:r>
              <a:rPr lang="pl-PL" sz="1600" b="1" dirty="0" err="1"/>
              <a:t>Managers</a:t>
            </a:r>
            <a:r>
              <a:rPr lang="pl-PL" sz="1600" b="1" dirty="0"/>
              <a:t> </a:t>
            </a:r>
            <a:r>
              <a:rPr lang="pl-PL" sz="1600" dirty="0"/>
              <a:t>(</a:t>
            </a:r>
            <a:r>
              <a:rPr lang="pl-PL" sz="1600" dirty="0" err="1"/>
              <a:t>BitPim</a:t>
            </a:r>
            <a:r>
              <a:rPr lang="pl-PL" sz="1600" dirty="0"/>
              <a:t>, </a:t>
            </a:r>
            <a:r>
              <a:rPr lang="pl-PL" sz="1600" dirty="0" err="1"/>
              <a:t>Narval</a:t>
            </a:r>
            <a:r>
              <a:rPr lang="pl-PL" sz="1600" dirty="0"/>
              <a:t>, </a:t>
            </a:r>
            <a:r>
              <a:rPr lang="pl-PL" sz="1600" dirty="0" err="1"/>
              <a:t>Prioritise</a:t>
            </a:r>
            <a:r>
              <a:rPr lang="pl-PL" sz="1600" dirty="0"/>
              <a:t>, </a:t>
            </a:r>
            <a:r>
              <a:rPr lang="pl-PL" sz="1600" dirty="0" err="1"/>
              <a:t>Task</a:t>
            </a:r>
            <a:r>
              <a:rPr lang="pl-PL" sz="1600" dirty="0"/>
              <a:t> </a:t>
            </a:r>
            <a:r>
              <a:rPr lang="pl-PL" sz="1600" dirty="0" err="1"/>
              <a:t>Coach</a:t>
            </a:r>
            <a:r>
              <a:rPr lang="pl-PL" sz="1600" dirty="0"/>
              <a:t>, </a:t>
            </a:r>
            <a:r>
              <a:rPr lang="pl-PL" sz="1600" dirty="0" err="1"/>
              <a:t>WikidPad</a:t>
            </a:r>
            <a:r>
              <a:rPr lang="pl-PL" sz="1600" dirty="0" smtClean="0"/>
              <a:t>)</a:t>
            </a:r>
            <a:endParaRPr lang="pl-PL" sz="1600" dirty="0"/>
          </a:p>
          <a:p>
            <a:pPr algn="just"/>
            <a:endParaRPr lang="pl-PL" sz="1600" dirty="0"/>
          </a:p>
        </p:txBody>
      </p:sp>
      <p:sp>
        <p:nvSpPr>
          <p:cNvPr id="10" name="pole tekstowe 9"/>
          <p:cNvSpPr txBox="1"/>
          <p:nvPr/>
        </p:nvSpPr>
        <p:spPr>
          <a:xfrm>
            <a:off x="7487727" y="6017581"/>
            <a:ext cx="4260877" cy="323165"/>
          </a:xfrm>
          <a:prstGeom prst="rect">
            <a:avLst/>
          </a:prstGeom>
          <a:noFill/>
        </p:spPr>
        <p:txBody>
          <a:bodyPr wrap="square" rtlCol="0">
            <a:spAutoFit/>
          </a:bodyPr>
          <a:lstStyle/>
          <a:p>
            <a:r>
              <a:rPr lang="pl-PL" sz="1500" dirty="0"/>
              <a:t>Source: https://wiki.python.org/moin/PythonProjects</a:t>
            </a:r>
            <a:endParaRPr lang="en-GB" sz="1500" dirty="0"/>
          </a:p>
        </p:txBody>
      </p:sp>
    </p:spTree>
    <p:extLst>
      <p:ext uri="{BB962C8B-B14F-4D97-AF65-F5344CB8AC3E}">
        <p14:creationId xmlns:p14="http://schemas.microsoft.com/office/powerpoint/2010/main" val="1111748927"/>
      </p:ext>
    </p:extLst>
  </p:cSld>
  <p:clrMapOvr>
    <a:masterClrMapping/>
  </p:clrMapOvr>
  <p:transition spd="med">
    <p:pull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21</a:t>
            </a:r>
            <a:endParaRPr lang="en-GB" dirty="0">
              <a:solidFill>
                <a:schemeClr val="bg1">
                  <a:lumMod val="50000"/>
                </a:schemeClr>
              </a:solidFill>
            </a:endParaRPr>
          </a:p>
        </p:txBody>
      </p:sp>
      <p:sp>
        <p:nvSpPr>
          <p:cNvPr id="2" name="Prostokąt 1"/>
          <p:cNvSpPr/>
          <p:nvPr/>
        </p:nvSpPr>
        <p:spPr>
          <a:xfrm>
            <a:off x="584200" y="849343"/>
            <a:ext cx="11137900" cy="2862322"/>
          </a:xfrm>
          <a:prstGeom prst="rect">
            <a:avLst/>
          </a:prstGeom>
        </p:spPr>
        <p:txBody>
          <a:bodyPr wrap="square">
            <a:spAutoFit/>
          </a:bodyPr>
          <a:lstStyle/>
          <a:p>
            <a:r>
              <a:rPr lang="pl-PL" dirty="0" err="1" smtClean="0"/>
              <a:t>Python</a:t>
            </a:r>
            <a:r>
              <a:rPr lang="pl-PL" dirty="0" smtClean="0"/>
              <a:t> </a:t>
            </a:r>
            <a:r>
              <a:rPr lang="pl-PL" dirty="0" err="1" smtClean="0"/>
              <a:t>is</a:t>
            </a:r>
            <a:r>
              <a:rPr lang="pl-PL" dirty="0" smtClean="0"/>
              <a:t> a </a:t>
            </a:r>
            <a:r>
              <a:rPr lang="pl-PL" dirty="0" err="1" smtClean="0"/>
              <a:t>great</a:t>
            </a:r>
            <a:r>
              <a:rPr lang="pl-PL" dirty="0" smtClean="0"/>
              <a:t> choice for:</a:t>
            </a:r>
            <a:br>
              <a:rPr lang="pl-PL" dirty="0" smtClean="0"/>
            </a:br>
            <a:endParaRPr lang="pl-PL" dirty="0" smtClean="0"/>
          </a:p>
          <a:p>
            <a:pPr marL="285750" indent="-285750">
              <a:buFont typeface="Arial" panose="020B0604020202020204" pitchFamily="34" charset="0"/>
              <a:buChar char="•"/>
            </a:pPr>
            <a:r>
              <a:rPr lang="pl-PL" dirty="0" smtClean="0"/>
              <a:t>Web and Internet development (</a:t>
            </a:r>
            <a:r>
              <a:rPr lang="pl-PL" dirty="0" err="1" smtClean="0"/>
              <a:t>e.g</a:t>
            </a:r>
            <a:r>
              <a:rPr lang="pl-PL" dirty="0" smtClean="0"/>
              <a:t>.,  </a:t>
            </a:r>
            <a:r>
              <a:rPr lang="pl-PL" dirty="0" err="1" smtClean="0"/>
              <a:t>Django</a:t>
            </a:r>
            <a:r>
              <a:rPr lang="pl-PL" dirty="0" smtClean="0"/>
              <a:t> and </a:t>
            </a:r>
            <a:r>
              <a:rPr lang="pl-PL" dirty="0" err="1" smtClean="0"/>
              <a:t>Pyramid</a:t>
            </a:r>
            <a:r>
              <a:rPr lang="pl-PL" dirty="0" smtClean="0"/>
              <a:t> </a:t>
            </a:r>
            <a:r>
              <a:rPr lang="pl-PL" dirty="0" err="1" smtClean="0"/>
              <a:t>frameworks</a:t>
            </a:r>
            <a:r>
              <a:rPr lang="pl-PL" dirty="0" smtClean="0"/>
              <a:t>, </a:t>
            </a:r>
            <a:r>
              <a:rPr lang="pl-PL" dirty="0" err="1" smtClean="0"/>
              <a:t>Flask</a:t>
            </a:r>
            <a:r>
              <a:rPr lang="pl-PL" dirty="0" smtClean="0"/>
              <a:t> and </a:t>
            </a:r>
            <a:r>
              <a:rPr lang="pl-PL" dirty="0" err="1" smtClean="0"/>
              <a:t>Bottle</a:t>
            </a:r>
            <a:r>
              <a:rPr lang="pl-PL" dirty="0" smtClean="0"/>
              <a:t> micro-</a:t>
            </a:r>
            <a:r>
              <a:rPr lang="pl-PL" dirty="0" err="1" smtClean="0"/>
              <a:t>frameworks</a:t>
            </a:r>
            <a:r>
              <a:rPr lang="pl-PL" dirty="0" smtClean="0"/>
              <a:t>)</a:t>
            </a:r>
          </a:p>
          <a:p>
            <a:pPr marL="285750" indent="-285750">
              <a:buFont typeface="Arial" panose="020B0604020202020204" pitchFamily="34" charset="0"/>
              <a:buChar char="•"/>
            </a:pPr>
            <a:r>
              <a:rPr lang="pl-PL" dirty="0" err="1" smtClean="0"/>
              <a:t>Scientific</a:t>
            </a:r>
            <a:r>
              <a:rPr lang="pl-PL" dirty="0" smtClean="0"/>
              <a:t> and </a:t>
            </a:r>
            <a:r>
              <a:rPr lang="pl-PL" dirty="0" err="1" smtClean="0"/>
              <a:t>numeric</a:t>
            </a:r>
            <a:r>
              <a:rPr lang="pl-PL" dirty="0" smtClean="0"/>
              <a:t> </a:t>
            </a:r>
            <a:r>
              <a:rPr lang="pl-PL" dirty="0" err="1" smtClean="0"/>
              <a:t>computing</a:t>
            </a:r>
            <a:r>
              <a:rPr lang="pl-PL" dirty="0" smtClean="0"/>
              <a:t> (</a:t>
            </a:r>
            <a:r>
              <a:rPr lang="pl-PL" dirty="0" err="1" smtClean="0"/>
              <a:t>e.g</a:t>
            </a:r>
            <a:r>
              <a:rPr lang="pl-PL" dirty="0" smtClean="0"/>
              <a:t>., </a:t>
            </a:r>
            <a:r>
              <a:rPr lang="pl-PL" dirty="0" err="1" smtClean="0"/>
              <a:t>SciPy</a:t>
            </a:r>
            <a:r>
              <a:rPr lang="pl-PL" dirty="0" smtClean="0"/>
              <a:t> – a </a:t>
            </a:r>
            <a:r>
              <a:rPr lang="pl-PL" dirty="0" err="1" smtClean="0"/>
              <a:t>collection</a:t>
            </a:r>
            <a:r>
              <a:rPr lang="pl-PL" dirty="0" smtClean="0"/>
              <a:t> of </a:t>
            </a:r>
            <a:r>
              <a:rPr lang="pl-PL" dirty="0" err="1" smtClean="0"/>
              <a:t>packages</a:t>
            </a:r>
            <a:r>
              <a:rPr lang="pl-PL" dirty="0" smtClean="0"/>
              <a:t> for the </a:t>
            </a:r>
            <a:r>
              <a:rPr lang="pl-PL" dirty="0" err="1" smtClean="0"/>
              <a:t>purposes</a:t>
            </a:r>
            <a:r>
              <a:rPr lang="pl-PL" dirty="0" smtClean="0"/>
              <a:t> of </a:t>
            </a:r>
            <a:r>
              <a:rPr lang="pl-PL" dirty="0" err="1" smtClean="0"/>
              <a:t>mathematics</a:t>
            </a:r>
            <a:r>
              <a:rPr lang="pl-PL" dirty="0" smtClean="0"/>
              <a:t>, science, and engineering; </a:t>
            </a:r>
            <a:r>
              <a:rPr lang="pl-PL" dirty="0" err="1" smtClean="0"/>
              <a:t>Ipython</a:t>
            </a:r>
            <a:r>
              <a:rPr lang="pl-PL" dirty="0" smtClean="0"/>
              <a:t> – </a:t>
            </a:r>
            <a:r>
              <a:rPr lang="pl-PL" dirty="0" err="1" smtClean="0"/>
              <a:t>an</a:t>
            </a:r>
            <a:r>
              <a:rPr lang="pl-PL" dirty="0" smtClean="0"/>
              <a:t> </a:t>
            </a:r>
            <a:r>
              <a:rPr lang="pl-PL" dirty="0" err="1" smtClean="0"/>
              <a:t>interactive</a:t>
            </a:r>
            <a:r>
              <a:rPr lang="pl-PL" dirty="0" smtClean="0"/>
              <a:t> </a:t>
            </a:r>
            <a:r>
              <a:rPr lang="pl-PL" dirty="0" err="1" smtClean="0"/>
              <a:t>shell</a:t>
            </a:r>
            <a:r>
              <a:rPr lang="pl-PL" dirty="0" smtClean="0"/>
              <a:t> </a:t>
            </a:r>
            <a:r>
              <a:rPr lang="pl-PL" dirty="0" err="1" smtClean="0"/>
              <a:t>that</a:t>
            </a:r>
            <a:r>
              <a:rPr lang="pl-PL" dirty="0" smtClean="0"/>
              <a:t> </a:t>
            </a:r>
            <a:r>
              <a:rPr lang="pl-PL" dirty="0" err="1" smtClean="0"/>
              <a:t>features</a:t>
            </a:r>
            <a:r>
              <a:rPr lang="pl-PL" dirty="0" smtClean="0"/>
              <a:t> </a:t>
            </a:r>
            <a:r>
              <a:rPr lang="pl-PL" dirty="0" err="1" smtClean="0"/>
              <a:t>editing</a:t>
            </a:r>
            <a:r>
              <a:rPr lang="pl-PL" dirty="0" smtClean="0"/>
              <a:t> and </a:t>
            </a:r>
            <a:r>
              <a:rPr lang="pl-PL" dirty="0" err="1" smtClean="0"/>
              <a:t>recording</a:t>
            </a:r>
            <a:r>
              <a:rPr lang="pl-PL" dirty="0" smtClean="0"/>
              <a:t> of </a:t>
            </a:r>
            <a:r>
              <a:rPr lang="pl-PL" dirty="0" err="1" smtClean="0"/>
              <a:t>work</a:t>
            </a:r>
            <a:r>
              <a:rPr lang="pl-PL" dirty="0" smtClean="0"/>
              <a:t> </a:t>
            </a:r>
            <a:r>
              <a:rPr lang="pl-PL" dirty="0" err="1" smtClean="0"/>
              <a:t>sessions</a:t>
            </a:r>
            <a:r>
              <a:rPr lang="pl-PL" dirty="0" smtClean="0"/>
              <a:t>)</a:t>
            </a:r>
          </a:p>
          <a:p>
            <a:pPr marL="285750" indent="-285750">
              <a:buFont typeface="Arial" panose="020B0604020202020204" pitchFamily="34" charset="0"/>
              <a:buChar char="•"/>
            </a:pPr>
            <a:r>
              <a:rPr lang="pl-PL" dirty="0" err="1" smtClean="0"/>
              <a:t>Education</a:t>
            </a:r>
            <a:r>
              <a:rPr lang="pl-PL" dirty="0" smtClean="0"/>
              <a:t> (</a:t>
            </a:r>
            <a:r>
              <a:rPr lang="pl-PL" dirty="0" err="1" smtClean="0"/>
              <a:t>it’s</a:t>
            </a:r>
            <a:r>
              <a:rPr lang="pl-PL" dirty="0" smtClean="0"/>
              <a:t> a </a:t>
            </a:r>
            <a:r>
              <a:rPr lang="pl-PL" dirty="0" err="1" smtClean="0"/>
              <a:t>brilliant</a:t>
            </a:r>
            <a:r>
              <a:rPr lang="pl-PL" dirty="0" smtClean="0"/>
              <a:t> </a:t>
            </a:r>
            <a:r>
              <a:rPr lang="pl-PL" dirty="0" err="1" smtClean="0"/>
              <a:t>language</a:t>
            </a:r>
            <a:r>
              <a:rPr lang="pl-PL" dirty="0" smtClean="0"/>
              <a:t> for </a:t>
            </a:r>
            <a:r>
              <a:rPr lang="pl-PL" dirty="0" err="1" smtClean="0"/>
              <a:t>teaching</a:t>
            </a:r>
            <a:r>
              <a:rPr lang="pl-PL" dirty="0" smtClean="0"/>
              <a:t> </a:t>
            </a:r>
            <a:r>
              <a:rPr lang="pl-PL" dirty="0" err="1" smtClean="0"/>
              <a:t>programming</a:t>
            </a:r>
            <a:r>
              <a:rPr lang="pl-PL" dirty="0" smtClean="0"/>
              <a:t>! And </a:t>
            </a:r>
            <a:r>
              <a:rPr lang="pl-PL" dirty="0" err="1" smtClean="0"/>
              <a:t>that’s</a:t>
            </a:r>
            <a:r>
              <a:rPr lang="pl-PL" dirty="0" smtClean="0"/>
              <a:t> </a:t>
            </a:r>
            <a:r>
              <a:rPr lang="pl-PL" dirty="0" err="1" smtClean="0"/>
              <a:t>why</a:t>
            </a:r>
            <a:r>
              <a:rPr lang="pl-PL" dirty="0" smtClean="0"/>
              <a:t> </a:t>
            </a:r>
            <a:r>
              <a:rPr lang="pl-PL" dirty="0" err="1" smtClean="0"/>
              <a:t>we’re</a:t>
            </a:r>
            <a:r>
              <a:rPr lang="pl-PL" dirty="0" smtClean="0"/>
              <a:t> </a:t>
            </a:r>
            <a:r>
              <a:rPr lang="pl-PL" dirty="0" err="1" smtClean="0"/>
              <a:t>offering</a:t>
            </a:r>
            <a:r>
              <a:rPr lang="pl-PL" dirty="0" smtClean="0"/>
              <a:t> </a:t>
            </a:r>
            <a:r>
              <a:rPr lang="pl-PL" dirty="0" err="1" smtClean="0"/>
              <a:t>this</a:t>
            </a:r>
            <a:r>
              <a:rPr lang="pl-PL" dirty="0" smtClean="0"/>
              <a:t> </a:t>
            </a:r>
            <a:r>
              <a:rPr lang="pl-PL" dirty="0" err="1" smtClean="0"/>
              <a:t>course</a:t>
            </a:r>
            <a:r>
              <a:rPr lang="pl-PL" dirty="0" smtClean="0"/>
              <a:t> to </a:t>
            </a:r>
            <a:r>
              <a:rPr lang="pl-PL" dirty="0" err="1" smtClean="0"/>
              <a:t>you</a:t>
            </a:r>
            <a:r>
              <a:rPr lang="pl-PL" dirty="0" smtClean="0"/>
              <a:t>)</a:t>
            </a:r>
          </a:p>
          <a:p>
            <a:pPr marL="285750" indent="-285750">
              <a:buFont typeface="Arial" panose="020B0604020202020204" pitchFamily="34" charset="0"/>
              <a:buChar char="•"/>
            </a:pPr>
            <a:r>
              <a:rPr lang="pl-PL" dirty="0" smtClean="0"/>
              <a:t>Desktop </a:t>
            </a:r>
            <a:r>
              <a:rPr lang="pl-PL" dirty="0" err="1" smtClean="0"/>
              <a:t>GUIs</a:t>
            </a:r>
            <a:r>
              <a:rPr lang="pl-PL" dirty="0" smtClean="0"/>
              <a:t> (</a:t>
            </a:r>
            <a:r>
              <a:rPr lang="pl-PL" dirty="0" err="1" smtClean="0"/>
              <a:t>e.g</a:t>
            </a:r>
            <a:r>
              <a:rPr lang="pl-PL" dirty="0" smtClean="0"/>
              <a:t>., </a:t>
            </a:r>
            <a:r>
              <a:rPr lang="pl-PL" dirty="0" err="1" smtClean="0"/>
              <a:t>wxWidgets</a:t>
            </a:r>
            <a:r>
              <a:rPr lang="pl-PL" dirty="0" smtClean="0"/>
              <a:t>, </a:t>
            </a:r>
            <a:r>
              <a:rPr lang="pl-PL" dirty="0" err="1" smtClean="0"/>
              <a:t>Kivy</a:t>
            </a:r>
            <a:r>
              <a:rPr lang="pl-PL" dirty="0" smtClean="0"/>
              <a:t>, </a:t>
            </a:r>
            <a:r>
              <a:rPr lang="pl-PL" dirty="0" err="1" smtClean="0"/>
              <a:t>Qt</a:t>
            </a:r>
            <a:r>
              <a:rPr lang="pl-PL" dirty="0" smtClean="0"/>
              <a:t>)</a:t>
            </a:r>
          </a:p>
          <a:p>
            <a:pPr marL="285750" indent="-285750">
              <a:buFont typeface="Arial" panose="020B0604020202020204" pitchFamily="34" charset="0"/>
              <a:buChar char="•"/>
            </a:pPr>
            <a:r>
              <a:rPr lang="pl-PL" dirty="0" smtClean="0"/>
              <a:t>Software Development (</a:t>
            </a:r>
            <a:r>
              <a:rPr lang="pl-PL" dirty="0" err="1" smtClean="0"/>
              <a:t>build</a:t>
            </a:r>
            <a:r>
              <a:rPr lang="pl-PL" dirty="0" smtClean="0"/>
              <a:t> </a:t>
            </a:r>
            <a:r>
              <a:rPr lang="pl-PL" dirty="0" err="1" smtClean="0"/>
              <a:t>control</a:t>
            </a:r>
            <a:r>
              <a:rPr lang="pl-PL" dirty="0" smtClean="0"/>
              <a:t>, management, and </a:t>
            </a:r>
            <a:r>
              <a:rPr lang="pl-PL" dirty="0" err="1" smtClean="0"/>
              <a:t>testing</a:t>
            </a:r>
            <a:r>
              <a:rPr lang="pl-PL" dirty="0" smtClean="0"/>
              <a:t> – </a:t>
            </a:r>
            <a:r>
              <a:rPr lang="pl-PL" dirty="0" err="1" smtClean="0"/>
              <a:t>Scons</a:t>
            </a:r>
            <a:r>
              <a:rPr lang="pl-PL" dirty="0" smtClean="0"/>
              <a:t>, </a:t>
            </a:r>
            <a:r>
              <a:rPr lang="pl-PL" dirty="0" err="1" smtClean="0"/>
              <a:t>Buildbot</a:t>
            </a:r>
            <a:r>
              <a:rPr lang="pl-PL" dirty="0" smtClean="0"/>
              <a:t>, Apache </a:t>
            </a:r>
            <a:r>
              <a:rPr lang="pl-PL" dirty="0" err="1" smtClean="0"/>
              <a:t>Gump</a:t>
            </a:r>
            <a:r>
              <a:rPr lang="pl-PL" dirty="0" smtClean="0"/>
              <a:t>, Roundup, </a:t>
            </a:r>
            <a:r>
              <a:rPr lang="pl-PL" dirty="0" err="1" smtClean="0"/>
              <a:t>Trac</a:t>
            </a:r>
            <a:r>
              <a:rPr lang="pl-PL" dirty="0" smtClean="0"/>
              <a:t>)</a:t>
            </a:r>
          </a:p>
          <a:p>
            <a:pPr marL="285750" indent="-285750">
              <a:buFont typeface="Arial" panose="020B0604020202020204" pitchFamily="34" charset="0"/>
              <a:buChar char="•"/>
            </a:pPr>
            <a:r>
              <a:rPr lang="pl-PL" dirty="0" smtClean="0"/>
              <a:t>Business </a:t>
            </a:r>
            <a:r>
              <a:rPr lang="pl-PL" dirty="0" err="1" smtClean="0"/>
              <a:t>applications</a:t>
            </a:r>
            <a:r>
              <a:rPr lang="pl-PL" dirty="0" smtClean="0"/>
              <a:t> (ERP and e-commerce </a:t>
            </a:r>
            <a:r>
              <a:rPr lang="pl-PL" dirty="0" err="1" smtClean="0"/>
              <a:t>systems</a:t>
            </a:r>
            <a:r>
              <a:rPr lang="pl-PL" dirty="0" smtClean="0"/>
              <a:t> – </a:t>
            </a:r>
            <a:r>
              <a:rPr lang="pl-PL" dirty="0" err="1" smtClean="0"/>
              <a:t>Odoo</a:t>
            </a:r>
            <a:r>
              <a:rPr lang="pl-PL" dirty="0" smtClean="0"/>
              <a:t>, Tryton)</a:t>
            </a:r>
          </a:p>
          <a:p>
            <a:pPr marL="285750" indent="-285750">
              <a:buFont typeface="Arial" panose="020B0604020202020204" pitchFamily="34" charset="0"/>
              <a:buChar char="•"/>
            </a:pPr>
            <a:r>
              <a:rPr lang="pl-PL" dirty="0" smtClean="0"/>
              <a:t>And </a:t>
            </a:r>
            <a:r>
              <a:rPr lang="pl-PL" dirty="0" err="1" smtClean="0"/>
              <a:t>that’s</a:t>
            </a:r>
            <a:r>
              <a:rPr lang="pl-PL" dirty="0" smtClean="0"/>
              <a:t> </a:t>
            </a:r>
            <a:r>
              <a:rPr lang="pl-PL" dirty="0" err="1" smtClean="0"/>
              <a:t>just</a:t>
            </a:r>
            <a:r>
              <a:rPr lang="pl-PL" dirty="0" smtClean="0"/>
              <a:t> the </a:t>
            </a:r>
            <a:r>
              <a:rPr lang="pl-PL" dirty="0" err="1" smtClean="0"/>
              <a:t>beginning</a:t>
            </a:r>
            <a:r>
              <a:rPr lang="pl-PL" dirty="0" smtClean="0"/>
              <a:t>…</a:t>
            </a:r>
            <a:endParaRPr lang="pl-PL" dirty="0"/>
          </a:p>
        </p:txBody>
      </p:sp>
      <p:sp>
        <p:nvSpPr>
          <p:cNvPr id="9" name="pole tekstowe 8"/>
          <p:cNvSpPr txBox="1"/>
          <p:nvPr/>
        </p:nvSpPr>
        <p:spPr>
          <a:xfrm>
            <a:off x="377868" y="107950"/>
            <a:ext cx="5895932" cy="369332"/>
          </a:xfrm>
          <a:prstGeom prst="rect">
            <a:avLst/>
          </a:prstGeom>
          <a:noFill/>
        </p:spPr>
        <p:txBody>
          <a:bodyPr wrap="square" rtlCol="0">
            <a:spAutoFit/>
          </a:bodyPr>
          <a:lstStyle/>
          <a:p>
            <a:r>
              <a:rPr lang="pl-PL" dirty="0"/>
              <a:t>PYTHON EXAMPLES</a:t>
            </a:r>
            <a:endParaRPr lang="en-GB" dirty="0"/>
          </a:p>
        </p:txBody>
      </p:sp>
      <p:sp>
        <p:nvSpPr>
          <p:cNvPr id="10" name="pole tekstowe 9"/>
          <p:cNvSpPr txBox="1"/>
          <p:nvPr/>
        </p:nvSpPr>
        <p:spPr>
          <a:xfrm>
            <a:off x="8123583" y="6017582"/>
            <a:ext cx="3625021" cy="323165"/>
          </a:xfrm>
          <a:prstGeom prst="rect">
            <a:avLst/>
          </a:prstGeom>
          <a:noFill/>
        </p:spPr>
        <p:txBody>
          <a:bodyPr wrap="square" rtlCol="0">
            <a:spAutoFit/>
          </a:bodyPr>
          <a:lstStyle/>
          <a:p>
            <a:r>
              <a:rPr lang="pl-PL" sz="1500" dirty="0"/>
              <a:t>Source: https://</a:t>
            </a:r>
            <a:r>
              <a:rPr lang="pl-PL" sz="1500" dirty="0" smtClean="0"/>
              <a:t>www.python.org/about/apps</a:t>
            </a:r>
            <a:endParaRPr lang="en-GB" sz="1500" dirty="0"/>
          </a:p>
        </p:txBody>
      </p:sp>
    </p:spTree>
    <p:extLst>
      <p:ext uri="{BB962C8B-B14F-4D97-AF65-F5344CB8AC3E}">
        <p14:creationId xmlns:p14="http://schemas.microsoft.com/office/powerpoint/2010/main" val="3487576240"/>
      </p:ext>
    </p:extLst>
  </p:cSld>
  <p:clrMapOvr>
    <a:masterClrMapping/>
  </p:clrMapOvr>
  <p:transition spd="med">
    <p:pull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a:t>KEY TAKEAWAYS</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22</a:t>
            </a:r>
            <a:endParaRPr lang="en-GB" dirty="0">
              <a:solidFill>
                <a:schemeClr val="bg1">
                  <a:lumMod val="50000"/>
                </a:schemeClr>
              </a:solidFill>
            </a:endParaRPr>
          </a:p>
        </p:txBody>
      </p:sp>
      <p:sp>
        <p:nvSpPr>
          <p:cNvPr id="3" name="pole tekstowe 2"/>
          <p:cNvSpPr txBox="1"/>
          <p:nvPr/>
        </p:nvSpPr>
        <p:spPr>
          <a:xfrm>
            <a:off x="736600" y="2336800"/>
            <a:ext cx="10828192" cy="2308324"/>
          </a:xfrm>
          <a:prstGeom prst="rect">
            <a:avLst/>
          </a:prstGeom>
          <a:noFill/>
        </p:spPr>
        <p:txBody>
          <a:bodyPr wrap="square" rtlCol="0">
            <a:spAutoFit/>
          </a:bodyPr>
          <a:lstStyle/>
          <a:p>
            <a:pPr marL="285750" indent="-285750">
              <a:buFont typeface="Wingdings" panose="05000000000000000000" pitchFamily="2" charset="2"/>
              <a:buChar char="§"/>
            </a:pPr>
            <a:r>
              <a:rPr lang="pl-PL" i="1" dirty="0" smtClean="0"/>
              <a:t>PCAP | </a:t>
            </a:r>
            <a:r>
              <a:rPr lang="pl-PL" i="1" dirty="0"/>
              <a:t>Programming Essentials in </a:t>
            </a:r>
            <a:r>
              <a:rPr lang="pl-PL" i="1" dirty="0" err="1"/>
              <a:t>Python</a:t>
            </a:r>
            <a:r>
              <a:rPr lang="pl-PL" i="1" dirty="0"/>
              <a:t> </a:t>
            </a:r>
            <a:r>
              <a:rPr lang="pl-PL" dirty="0" err="1"/>
              <a:t>is</a:t>
            </a:r>
            <a:r>
              <a:rPr lang="pl-PL" dirty="0"/>
              <a:t> </a:t>
            </a:r>
            <a:r>
              <a:rPr lang="pl-PL" dirty="0" err="1"/>
              <a:t>developed</a:t>
            </a:r>
            <a:r>
              <a:rPr lang="pl-PL" dirty="0"/>
              <a:t> by the </a:t>
            </a:r>
            <a:r>
              <a:rPr lang="pl-PL" dirty="0" err="1"/>
              <a:t>Python</a:t>
            </a:r>
            <a:r>
              <a:rPr lang="pl-PL" dirty="0"/>
              <a:t> </a:t>
            </a:r>
            <a:r>
              <a:rPr lang="pl-PL" dirty="0" smtClean="0"/>
              <a:t>Institute;</a:t>
            </a:r>
            <a:endParaRPr lang="pl-PL" dirty="0"/>
          </a:p>
          <a:p>
            <a:pPr marL="285750" indent="-285750">
              <a:buFont typeface="Wingdings" panose="05000000000000000000" pitchFamily="2" charset="2"/>
              <a:buChar char="§"/>
            </a:pPr>
            <a:r>
              <a:rPr lang="pl-PL" dirty="0"/>
              <a:t>The </a:t>
            </a:r>
            <a:r>
              <a:rPr lang="pl-PL" dirty="0" err="1"/>
              <a:t>course</a:t>
            </a:r>
            <a:r>
              <a:rPr lang="pl-PL" dirty="0"/>
              <a:t> </a:t>
            </a:r>
            <a:r>
              <a:rPr lang="pl-PL" dirty="0" err="1"/>
              <a:t>introduces</a:t>
            </a:r>
            <a:r>
              <a:rPr lang="pl-PL" dirty="0"/>
              <a:t> </a:t>
            </a:r>
            <a:r>
              <a:rPr lang="pl-PL" dirty="0" err="1" smtClean="0"/>
              <a:t>students</a:t>
            </a:r>
            <a:r>
              <a:rPr lang="pl-PL" dirty="0" smtClean="0"/>
              <a:t> </a:t>
            </a:r>
            <a:r>
              <a:rPr lang="pl-PL" dirty="0"/>
              <a:t>to </a:t>
            </a:r>
            <a:r>
              <a:rPr lang="pl-PL" dirty="0" err="1"/>
              <a:t>computer</a:t>
            </a:r>
            <a:r>
              <a:rPr lang="pl-PL" dirty="0"/>
              <a:t> </a:t>
            </a:r>
            <a:r>
              <a:rPr lang="pl-PL" dirty="0" err="1"/>
              <a:t>programming</a:t>
            </a:r>
            <a:r>
              <a:rPr lang="pl-PL" dirty="0"/>
              <a:t> </a:t>
            </a:r>
            <a:r>
              <a:rPr lang="pl-PL" dirty="0" err="1"/>
              <a:t>using</a:t>
            </a:r>
            <a:r>
              <a:rPr lang="pl-PL" dirty="0"/>
              <a:t> the </a:t>
            </a:r>
            <a:r>
              <a:rPr lang="pl-PL" dirty="0" err="1"/>
              <a:t>Python</a:t>
            </a:r>
            <a:r>
              <a:rPr lang="pl-PL" dirty="0"/>
              <a:t> </a:t>
            </a:r>
            <a:r>
              <a:rPr lang="pl-PL" dirty="0" err="1" smtClean="0"/>
              <a:t>language</a:t>
            </a:r>
            <a:r>
              <a:rPr lang="pl-PL" dirty="0" smtClean="0"/>
              <a:t>;</a:t>
            </a:r>
            <a:endParaRPr lang="pl-PL" dirty="0"/>
          </a:p>
          <a:p>
            <a:pPr marL="285750" indent="-285750">
              <a:buFont typeface="Wingdings" panose="05000000000000000000" pitchFamily="2" charset="2"/>
              <a:buChar char="§"/>
            </a:pPr>
            <a:r>
              <a:rPr lang="pl-PL" dirty="0"/>
              <a:t>The </a:t>
            </a:r>
            <a:r>
              <a:rPr lang="pl-PL" dirty="0" err="1"/>
              <a:t>course</a:t>
            </a:r>
            <a:r>
              <a:rPr lang="pl-PL" dirty="0"/>
              <a:t> </a:t>
            </a:r>
            <a:r>
              <a:rPr lang="pl-PL" dirty="0" err="1"/>
              <a:t>aligns</a:t>
            </a:r>
            <a:r>
              <a:rPr lang="pl-PL" dirty="0"/>
              <a:t> </a:t>
            </a:r>
            <a:r>
              <a:rPr lang="pl-PL" dirty="0" err="1" smtClean="0"/>
              <a:t>withthe</a:t>
            </a:r>
            <a:r>
              <a:rPr lang="pl-PL" dirty="0" smtClean="0"/>
              <a:t> </a:t>
            </a:r>
            <a:r>
              <a:rPr lang="pl-PL" i="1" dirty="0" err="1"/>
              <a:t>Python</a:t>
            </a:r>
            <a:r>
              <a:rPr lang="pl-PL" i="1" dirty="0"/>
              <a:t> Institute </a:t>
            </a:r>
            <a:r>
              <a:rPr lang="pl-PL" i="1" dirty="0" smtClean="0"/>
              <a:t>PCAP | </a:t>
            </a:r>
            <a:r>
              <a:rPr lang="pl-PL" i="1" dirty="0" err="1"/>
              <a:t>Python</a:t>
            </a:r>
            <a:r>
              <a:rPr lang="en-GB" i="1" dirty="0"/>
              <a:t> </a:t>
            </a:r>
            <a:r>
              <a:rPr lang="en-GB" i="1" dirty="0" smtClean="0"/>
              <a:t>Certified </a:t>
            </a:r>
            <a:r>
              <a:rPr lang="en-GB" i="1" dirty="0"/>
              <a:t>Associate</a:t>
            </a:r>
            <a:r>
              <a:rPr lang="pl-PL" i="1" dirty="0"/>
              <a:t> </a:t>
            </a:r>
            <a:r>
              <a:rPr lang="pl-PL" i="1" dirty="0" smtClean="0"/>
              <a:t>Programmer </a:t>
            </a:r>
            <a:r>
              <a:rPr lang="pl-PL" dirty="0" err="1" smtClean="0"/>
              <a:t>certification</a:t>
            </a:r>
            <a:r>
              <a:rPr lang="pl-PL" dirty="0" smtClean="0"/>
              <a:t>;</a:t>
            </a:r>
            <a:endParaRPr lang="pl-PL" dirty="0"/>
          </a:p>
          <a:p>
            <a:pPr marL="285750" indent="-285750">
              <a:buFont typeface="Wingdings" panose="05000000000000000000" pitchFamily="2" charset="2"/>
              <a:buChar char="§"/>
            </a:pPr>
            <a:r>
              <a:rPr lang="pl-PL" dirty="0"/>
              <a:t>The </a:t>
            </a:r>
            <a:r>
              <a:rPr lang="pl-PL" dirty="0" err="1"/>
              <a:t>Python</a:t>
            </a:r>
            <a:r>
              <a:rPr lang="pl-PL" dirty="0"/>
              <a:t> Institute </a:t>
            </a:r>
            <a:r>
              <a:rPr lang="pl-PL" dirty="0" err="1"/>
              <a:t>provides</a:t>
            </a:r>
            <a:r>
              <a:rPr lang="pl-PL" dirty="0"/>
              <a:t> </a:t>
            </a:r>
            <a:r>
              <a:rPr lang="pl-PL" dirty="0" err="1"/>
              <a:t>all</a:t>
            </a:r>
            <a:r>
              <a:rPr lang="pl-PL" dirty="0"/>
              <a:t> </a:t>
            </a:r>
            <a:r>
              <a:rPr lang="pl-PL" smtClean="0"/>
              <a:t>contents;</a:t>
            </a:r>
            <a:endParaRPr lang="pl-PL" dirty="0"/>
          </a:p>
          <a:p>
            <a:pPr marL="285750" indent="-285750">
              <a:buFont typeface="Wingdings" panose="05000000000000000000" pitchFamily="2" charset="2"/>
              <a:buChar char="§"/>
            </a:pPr>
            <a:r>
              <a:rPr lang="pl-PL" dirty="0"/>
              <a:t>The </a:t>
            </a:r>
            <a:r>
              <a:rPr lang="pl-PL" dirty="0" err="1"/>
              <a:t>course</a:t>
            </a:r>
            <a:r>
              <a:rPr lang="pl-PL" dirty="0"/>
              <a:t> </a:t>
            </a:r>
            <a:r>
              <a:rPr lang="pl-PL" dirty="0" err="1"/>
              <a:t>is</a:t>
            </a:r>
            <a:r>
              <a:rPr lang="pl-PL" dirty="0"/>
              <a:t> </a:t>
            </a:r>
            <a:r>
              <a:rPr lang="pl-PL" dirty="0" err="1"/>
              <a:t>available</a:t>
            </a:r>
            <a:r>
              <a:rPr lang="pl-PL" dirty="0"/>
              <a:t> in </a:t>
            </a:r>
            <a:r>
              <a:rPr lang="pl-PL" dirty="0" err="1" smtClean="0"/>
              <a:t>NetSpace</a:t>
            </a:r>
            <a:r>
              <a:rPr lang="pl-PL" dirty="0" smtClean="0"/>
              <a:t>;</a:t>
            </a:r>
            <a:endParaRPr lang="pl-PL" dirty="0"/>
          </a:p>
          <a:p>
            <a:pPr marL="285750" indent="-285750">
              <a:buFont typeface="Wingdings" panose="05000000000000000000" pitchFamily="2" charset="2"/>
              <a:buChar char="§"/>
            </a:pPr>
            <a:r>
              <a:rPr lang="pl-PL" dirty="0" err="1"/>
              <a:t>Students</a:t>
            </a:r>
            <a:r>
              <a:rPr lang="pl-PL" dirty="0"/>
              <a:t> </a:t>
            </a:r>
            <a:r>
              <a:rPr lang="pl-PL" dirty="0" err="1"/>
              <a:t>who</a:t>
            </a:r>
            <a:r>
              <a:rPr lang="pl-PL" dirty="0"/>
              <a:t> </a:t>
            </a:r>
            <a:r>
              <a:rPr lang="pl-PL" dirty="0" err="1"/>
              <a:t>successfully</a:t>
            </a:r>
            <a:r>
              <a:rPr lang="pl-PL" dirty="0"/>
              <a:t> </a:t>
            </a:r>
            <a:r>
              <a:rPr lang="pl-PL" dirty="0" err="1"/>
              <a:t>complete</a:t>
            </a:r>
            <a:r>
              <a:rPr lang="pl-PL" dirty="0"/>
              <a:t> the </a:t>
            </a:r>
            <a:r>
              <a:rPr lang="pl-PL" dirty="0" err="1"/>
              <a:t>course</a:t>
            </a:r>
            <a:r>
              <a:rPr lang="pl-PL" dirty="0"/>
              <a:t> and pass the </a:t>
            </a:r>
            <a:r>
              <a:rPr lang="pl-PL" dirty="0" err="1"/>
              <a:t>final</a:t>
            </a:r>
            <a:r>
              <a:rPr lang="pl-PL" dirty="0"/>
              <a:t> test </a:t>
            </a:r>
            <a:r>
              <a:rPr lang="pl-PL" dirty="0" err="1"/>
              <a:t>will</a:t>
            </a:r>
            <a:r>
              <a:rPr lang="pl-PL" dirty="0"/>
              <a:t> </a:t>
            </a:r>
            <a:r>
              <a:rPr lang="pl-PL" dirty="0" err="1"/>
              <a:t>receive</a:t>
            </a:r>
            <a:r>
              <a:rPr lang="pl-PL" dirty="0"/>
              <a:t> a 51% </a:t>
            </a:r>
            <a:r>
              <a:rPr lang="pl-PL" dirty="0" err="1"/>
              <a:t>discount</a:t>
            </a:r>
            <a:r>
              <a:rPr lang="pl-PL" dirty="0"/>
              <a:t> for the </a:t>
            </a:r>
            <a:r>
              <a:rPr lang="pl-PL" i="1" dirty="0" smtClean="0"/>
              <a:t>PCAP | </a:t>
            </a:r>
            <a:r>
              <a:rPr lang="pl-PL" i="1" dirty="0" err="1"/>
              <a:t>Python</a:t>
            </a:r>
            <a:r>
              <a:rPr lang="en-GB" i="1" dirty="0"/>
              <a:t> </a:t>
            </a:r>
            <a:r>
              <a:rPr lang="en-GB" i="1" dirty="0" smtClean="0"/>
              <a:t>Certified Associate</a:t>
            </a:r>
            <a:r>
              <a:rPr lang="pl-PL" i="1" dirty="0" smtClean="0"/>
              <a:t> Programmer </a:t>
            </a:r>
            <a:r>
              <a:rPr lang="pl-PL" dirty="0" err="1"/>
              <a:t>certification</a:t>
            </a:r>
            <a:r>
              <a:rPr lang="pl-PL" dirty="0"/>
              <a:t> </a:t>
            </a:r>
            <a:r>
              <a:rPr lang="pl-PL" dirty="0" err="1"/>
              <a:t>exam</a:t>
            </a:r>
            <a:r>
              <a:rPr lang="pl-PL" dirty="0"/>
              <a:t> at Pearson </a:t>
            </a:r>
            <a:r>
              <a:rPr lang="pl-PL" dirty="0" smtClean="0"/>
              <a:t>VUE.</a:t>
            </a:r>
          </a:p>
          <a:p>
            <a:pPr marL="285750" indent="-285750">
              <a:buFont typeface="Wingdings" panose="05000000000000000000" pitchFamily="2" charset="2"/>
              <a:buChar char="§"/>
            </a:pPr>
            <a:r>
              <a:rPr lang="pl-PL" dirty="0" err="1" smtClean="0"/>
              <a:t>Visit</a:t>
            </a:r>
            <a:r>
              <a:rPr lang="pl-PL" dirty="0" smtClean="0"/>
              <a:t> </a:t>
            </a:r>
            <a:r>
              <a:rPr lang="pl-PL" dirty="0" smtClean="0">
                <a:solidFill>
                  <a:schemeClr val="accent2"/>
                </a:solidFill>
                <a:hlinkClick r:id="rId4"/>
              </a:rPr>
              <a:t>www.pythonsinstitute.org</a:t>
            </a:r>
            <a:r>
              <a:rPr lang="pl-PL" dirty="0" smtClean="0"/>
              <a:t> for </a:t>
            </a:r>
            <a:r>
              <a:rPr lang="pl-PL" dirty="0" err="1" smtClean="0"/>
              <a:t>more</a:t>
            </a:r>
            <a:r>
              <a:rPr lang="pl-PL" dirty="0" smtClean="0"/>
              <a:t> </a:t>
            </a:r>
            <a:r>
              <a:rPr lang="pl-PL" dirty="0" err="1" smtClean="0"/>
              <a:t>information</a:t>
            </a:r>
            <a:r>
              <a:rPr lang="pl-PL" dirty="0" smtClean="0"/>
              <a:t> </a:t>
            </a:r>
            <a:r>
              <a:rPr lang="pl-PL" dirty="0" err="1" smtClean="0"/>
              <a:t>about</a:t>
            </a:r>
            <a:r>
              <a:rPr lang="pl-PL" dirty="0" smtClean="0"/>
              <a:t> the </a:t>
            </a:r>
            <a:r>
              <a:rPr lang="pl-PL" dirty="0" err="1" smtClean="0"/>
              <a:t>certification</a:t>
            </a:r>
            <a:r>
              <a:rPr lang="pl-PL" dirty="0" smtClean="0"/>
              <a:t> program.</a:t>
            </a:r>
            <a:endParaRPr lang="en-GB" dirty="0"/>
          </a:p>
        </p:txBody>
      </p:sp>
    </p:spTree>
    <p:extLst>
      <p:ext uri="{BB962C8B-B14F-4D97-AF65-F5344CB8AC3E}">
        <p14:creationId xmlns:p14="http://schemas.microsoft.com/office/powerpoint/2010/main" val="4133194085"/>
      </p:ext>
    </p:extLst>
  </p:cSld>
  <p:clrMapOvr>
    <a:masterClrMapping/>
  </p:clrMapOvr>
  <p:transition spd="med">
    <p:pull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a:t>overview</a:t>
            </a:r>
            <a:endParaRPr lang="en-GB" b="1"/>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2</a:t>
            </a:r>
            <a:endParaRPr lang="en-GB" dirty="0">
              <a:solidFill>
                <a:schemeClr val="bg1">
                  <a:lumMod val="50000"/>
                </a:schemeClr>
              </a:solidFill>
            </a:endParaRPr>
          </a:p>
        </p:txBody>
      </p:sp>
      <p:sp>
        <p:nvSpPr>
          <p:cNvPr id="7" name="pole tekstowe 6"/>
          <p:cNvSpPr txBox="1"/>
          <p:nvPr/>
        </p:nvSpPr>
        <p:spPr>
          <a:xfrm>
            <a:off x="535177" y="2114980"/>
            <a:ext cx="11029616" cy="3416320"/>
          </a:xfrm>
          <a:prstGeom prst="rect">
            <a:avLst/>
          </a:prstGeom>
          <a:noFill/>
        </p:spPr>
        <p:txBody>
          <a:bodyPr wrap="square" rtlCol="0">
            <a:spAutoFit/>
          </a:bodyPr>
          <a:lstStyle/>
          <a:p>
            <a:pPr algn="just"/>
            <a:r>
              <a:rPr lang="pl-PL" b="1" dirty="0" smtClean="0"/>
              <a:t>PCAP | </a:t>
            </a:r>
            <a:r>
              <a:rPr lang="pl-PL" b="1" dirty="0"/>
              <a:t>PROGRAMMING ESSENTIALS IN PYTHON</a:t>
            </a:r>
            <a:endParaRPr lang="pl-PL" dirty="0"/>
          </a:p>
          <a:p>
            <a:pPr lvl="1" algn="just"/>
            <a:endParaRPr lang="pl-PL" dirty="0"/>
          </a:p>
          <a:p>
            <a:pPr marL="342900" indent="-342900" algn="just">
              <a:buFont typeface="Wingdings" panose="05000000000000000000" pitchFamily="2" charset="2"/>
              <a:buChar char="§"/>
            </a:pPr>
            <a:r>
              <a:rPr lang="pl-PL" dirty="0"/>
              <a:t>For </a:t>
            </a:r>
            <a:r>
              <a:rPr lang="pl-PL" dirty="0" err="1"/>
              <a:t>beginners</a:t>
            </a:r>
            <a:r>
              <a:rPr lang="pl-PL" dirty="0"/>
              <a:t> with </a:t>
            </a:r>
            <a:r>
              <a:rPr lang="pl-PL" dirty="0" err="1"/>
              <a:t>little</a:t>
            </a:r>
            <a:r>
              <a:rPr lang="pl-PL" dirty="0"/>
              <a:t> or no </a:t>
            </a:r>
            <a:r>
              <a:rPr lang="pl-PL" dirty="0" err="1"/>
              <a:t>prior</a:t>
            </a:r>
            <a:r>
              <a:rPr lang="pl-PL" dirty="0"/>
              <a:t> </a:t>
            </a:r>
            <a:r>
              <a:rPr lang="pl-PL" dirty="0" err="1"/>
              <a:t>knowledge</a:t>
            </a:r>
            <a:r>
              <a:rPr lang="pl-PL" dirty="0"/>
              <a:t> of </a:t>
            </a:r>
            <a:r>
              <a:rPr lang="pl-PL" dirty="0" err="1"/>
              <a:t>programming</a:t>
            </a:r>
            <a:r>
              <a:rPr lang="pl-PL" dirty="0"/>
              <a:t>.</a:t>
            </a:r>
          </a:p>
          <a:p>
            <a:pPr marL="342900" indent="-342900" algn="just">
              <a:buFont typeface="Wingdings" panose="05000000000000000000" pitchFamily="2" charset="2"/>
              <a:buChar char="§"/>
            </a:pPr>
            <a:r>
              <a:rPr lang="pl-PL" dirty="0" err="1"/>
              <a:t>Designed</a:t>
            </a:r>
            <a:r>
              <a:rPr lang="pl-PL" dirty="0"/>
              <a:t> to be a </a:t>
            </a:r>
            <a:r>
              <a:rPr lang="pl-PL" dirty="0" err="1" smtClean="0"/>
              <a:t>full</a:t>
            </a:r>
            <a:r>
              <a:rPr lang="pl-PL" dirty="0" err="1"/>
              <a:t>-</a:t>
            </a:r>
            <a:r>
              <a:rPr lang="pl-PL" dirty="0" err="1" smtClean="0"/>
              <a:t>semester</a:t>
            </a:r>
            <a:r>
              <a:rPr lang="pl-PL" dirty="0" smtClean="0"/>
              <a:t> </a:t>
            </a:r>
            <a:r>
              <a:rPr lang="pl-PL" dirty="0" err="1"/>
              <a:t>course</a:t>
            </a:r>
            <a:r>
              <a:rPr lang="pl-PL" dirty="0"/>
              <a:t>: </a:t>
            </a:r>
            <a:r>
              <a:rPr lang="pl-PL" dirty="0" smtClean="0"/>
              <a:t>5 </a:t>
            </a:r>
            <a:r>
              <a:rPr lang="pl-PL" dirty="0" err="1"/>
              <a:t>modules</a:t>
            </a:r>
            <a:r>
              <a:rPr lang="pl-PL" dirty="0"/>
              <a:t>, </a:t>
            </a:r>
            <a:r>
              <a:rPr lang="pl-PL" dirty="0" smtClean="0"/>
              <a:t>5 </a:t>
            </a:r>
            <a:r>
              <a:rPr lang="pl-PL" dirty="0" err="1" smtClean="0"/>
              <a:t>quizzes</a:t>
            </a:r>
            <a:r>
              <a:rPr lang="pl-PL" dirty="0" smtClean="0"/>
              <a:t>, 5 module </a:t>
            </a:r>
            <a:r>
              <a:rPr lang="pl-PL" dirty="0" err="1"/>
              <a:t>assessments</a:t>
            </a:r>
            <a:r>
              <a:rPr lang="pl-PL" dirty="0"/>
              <a:t>, </a:t>
            </a:r>
            <a:r>
              <a:rPr lang="pl-PL" dirty="0" smtClean="0"/>
              <a:t>30+ </a:t>
            </a:r>
            <a:r>
              <a:rPr lang="pl-PL" dirty="0"/>
              <a:t>lab </a:t>
            </a:r>
            <a:r>
              <a:rPr lang="pl-PL" dirty="0" err="1"/>
              <a:t>exercises</a:t>
            </a:r>
            <a:r>
              <a:rPr lang="pl-PL" dirty="0"/>
              <a:t>, </a:t>
            </a:r>
            <a:br>
              <a:rPr lang="pl-PL" dirty="0"/>
            </a:br>
            <a:r>
              <a:rPr lang="pl-PL" dirty="0"/>
              <a:t>2 </a:t>
            </a:r>
            <a:r>
              <a:rPr lang="pl-PL" dirty="0" err="1"/>
              <a:t>summary</a:t>
            </a:r>
            <a:r>
              <a:rPr lang="pl-PL" dirty="0"/>
              <a:t> </a:t>
            </a:r>
            <a:r>
              <a:rPr lang="pl-PL" dirty="0" err="1" smtClean="0"/>
              <a:t>tests</a:t>
            </a:r>
            <a:r>
              <a:rPr lang="pl-PL" dirty="0" smtClean="0"/>
              <a:t>, and </a:t>
            </a:r>
            <a:r>
              <a:rPr lang="pl-PL" dirty="0"/>
              <a:t>1</a:t>
            </a:r>
            <a:r>
              <a:rPr lang="pl-PL" dirty="0" smtClean="0"/>
              <a:t> </a:t>
            </a:r>
            <a:r>
              <a:rPr lang="pl-PL" dirty="0" err="1"/>
              <a:t>final</a:t>
            </a:r>
            <a:r>
              <a:rPr lang="pl-PL" dirty="0"/>
              <a:t> </a:t>
            </a:r>
            <a:r>
              <a:rPr lang="pl-PL" dirty="0" smtClean="0"/>
              <a:t>test.</a:t>
            </a:r>
            <a:endParaRPr lang="pl-PL" dirty="0"/>
          </a:p>
          <a:p>
            <a:pPr marL="342900" indent="-342900" algn="just">
              <a:buFont typeface="Wingdings" panose="05000000000000000000" pitchFamily="2" charset="2"/>
              <a:buChar char="§"/>
            </a:pPr>
            <a:r>
              <a:rPr lang="pl-PL" dirty="0" err="1"/>
              <a:t>Accessed</a:t>
            </a:r>
            <a:r>
              <a:rPr lang="pl-PL" dirty="0"/>
              <a:t> online with no </a:t>
            </a:r>
            <a:r>
              <a:rPr lang="pl-PL" dirty="0" err="1"/>
              <a:t>special</a:t>
            </a:r>
            <a:r>
              <a:rPr lang="pl-PL" dirty="0"/>
              <a:t> </a:t>
            </a:r>
            <a:r>
              <a:rPr lang="pl-PL" dirty="0" err="1"/>
              <a:t>equipment</a:t>
            </a:r>
            <a:r>
              <a:rPr lang="pl-PL" dirty="0"/>
              <a:t> or system </a:t>
            </a:r>
            <a:r>
              <a:rPr lang="pl-PL" dirty="0" err="1"/>
              <a:t>requirements</a:t>
            </a:r>
            <a:r>
              <a:rPr lang="pl-PL" dirty="0"/>
              <a:t>.</a:t>
            </a:r>
          </a:p>
          <a:p>
            <a:pPr marL="342900" indent="-342900" algn="just">
              <a:buFont typeface="Wingdings" panose="05000000000000000000" pitchFamily="2" charset="2"/>
              <a:buChar char="§"/>
            </a:pPr>
            <a:r>
              <a:rPr lang="pl-PL" dirty="0" err="1" smtClean="0"/>
              <a:t>Instructor-led</a:t>
            </a:r>
            <a:r>
              <a:rPr lang="pl-PL" dirty="0" smtClean="0"/>
              <a:t> </a:t>
            </a:r>
            <a:r>
              <a:rPr lang="pl-PL" dirty="0" err="1"/>
              <a:t>t</a:t>
            </a:r>
            <a:r>
              <a:rPr lang="pl-PL" dirty="0" err="1" smtClean="0"/>
              <a:t>raining</a:t>
            </a:r>
            <a:r>
              <a:rPr lang="pl-PL" dirty="0" smtClean="0"/>
              <a:t> </a:t>
            </a:r>
            <a:r>
              <a:rPr lang="pl-PL" dirty="0" err="1"/>
              <a:t>offered</a:t>
            </a:r>
            <a:r>
              <a:rPr lang="pl-PL" dirty="0"/>
              <a:t> </a:t>
            </a:r>
            <a:r>
              <a:rPr lang="pl-PL" dirty="0" err="1"/>
              <a:t>at</a:t>
            </a:r>
            <a:r>
              <a:rPr lang="pl-PL" dirty="0"/>
              <a:t> no </a:t>
            </a:r>
            <a:r>
              <a:rPr lang="pl-PL" dirty="0" err="1"/>
              <a:t>cost</a:t>
            </a:r>
            <a:r>
              <a:rPr lang="pl-PL" dirty="0"/>
              <a:t>.</a:t>
            </a:r>
          </a:p>
          <a:p>
            <a:pPr marL="342900" indent="-342900" algn="just">
              <a:buFont typeface="Wingdings" panose="05000000000000000000" pitchFamily="2" charset="2"/>
              <a:buChar char="§"/>
            </a:pPr>
            <a:r>
              <a:rPr lang="pl-PL" dirty="0" err="1"/>
              <a:t>Self-paced</a:t>
            </a:r>
            <a:r>
              <a:rPr lang="pl-PL" dirty="0"/>
              <a:t> </a:t>
            </a:r>
            <a:r>
              <a:rPr lang="pl-PL" dirty="0" err="1"/>
              <a:t>access</a:t>
            </a:r>
            <a:r>
              <a:rPr lang="pl-PL" dirty="0"/>
              <a:t> </a:t>
            </a:r>
            <a:r>
              <a:rPr lang="pl-PL" dirty="0" err="1"/>
              <a:t>offered</a:t>
            </a:r>
            <a:r>
              <a:rPr lang="pl-PL" dirty="0"/>
              <a:t> </a:t>
            </a:r>
            <a:r>
              <a:rPr lang="pl-PL" dirty="0" err="1"/>
              <a:t>at</a:t>
            </a:r>
            <a:r>
              <a:rPr lang="pl-PL" dirty="0"/>
              <a:t> no </a:t>
            </a:r>
            <a:r>
              <a:rPr lang="pl-PL" dirty="0" err="1"/>
              <a:t>cost</a:t>
            </a:r>
            <a:r>
              <a:rPr lang="pl-PL" dirty="0"/>
              <a:t> (not </a:t>
            </a:r>
            <a:r>
              <a:rPr lang="pl-PL" dirty="0" err="1"/>
              <a:t>available</a:t>
            </a:r>
            <a:r>
              <a:rPr lang="pl-PL" dirty="0"/>
              <a:t> </a:t>
            </a:r>
            <a:r>
              <a:rPr lang="pl-PL" dirty="0" err="1"/>
              <a:t>yet</a:t>
            </a:r>
            <a:r>
              <a:rPr lang="pl-PL" dirty="0"/>
              <a:t>).</a:t>
            </a:r>
          </a:p>
          <a:p>
            <a:pPr marL="800100" lvl="1" indent="-342900" algn="just">
              <a:buFont typeface="Wingdings" panose="05000000000000000000" pitchFamily="2" charset="2"/>
              <a:buChar char="§"/>
            </a:pPr>
            <a:endParaRPr lang="pl-PL" dirty="0"/>
          </a:p>
          <a:p>
            <a:pPr marL="800100" lvl="1" indent="-342900" algn="just">
              <a:buFont typeface="Wingdings" panose="05000000000000000000" pitchFamily="2" charset="2"/>
              <a:buChar char="§"/>
            </a:pPr>
            <a:endParaRPr lang="pl-PL" dirty="0"/>
          </a:p>
          <a:p>
            <a:pPr marL="800100" lvl="1" indent="-342900" algn="just">
              <a:buFont typeface="Wingdings" panose="05000000000000000000" pitchFamily="2" charset="2"/>
              <a:buChar char="§"/>
            </a:pPr>
            <a:endParaRPr lang="pl-PL" dirty="0"/>
          </a:p>
          <a:p>
            <a:pPr marL="742950" lvl="1" indent="-285750" algn="just">
              <a:buFont typeface="Wingdings" panose="05000000000000000000" pitchFamily="2" charset="2"/>
              <a:buChar char="§"/>
            </a:pPr>
            <a:endParaRPr lang="en-GB" dirty="0"/>
          </a:p>
        </p:txBody>
      </p:sp>
      <p:pic>
        <p:nvPicPr>
          <p:cNvPr id="11" name="Obraz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2761" y="4038600"/>
            <a:ext cx="2649939" cy="1766626"/>
          </a:xfrm>
          <a:prstGeom prst="rect">
            <a:avLst/>
          </a:prstGeom>
          <a:ln>
            <a:noFill/>
          </a:ln>
          <a:effectLst>
            <a:softEdge rad="112500"/>
          </a:effectLst>
        </p:spPr>
      </p:pic>
    </p:spTree>
    <p:extLst>
      <p:ext uri="{BB962C8B-B14F-4D97-AF65-F5344CB8AC3E}">
        <p14:creationId xmlns:p14="http://schemas.microsoft.com/office/powerpoint/2010/main" val="3283748098"/>
      </p:ext>
    </p:extLst>
  </p:cSld>
  <p:clrMapOvr>
    <a:masterClrMapping/>
  </p:clrMapOvr>
  <p:transition spd="med">
    <p:pull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3</a:t>
            </a:r>
            <a:endParaRPr lang="en-GB" dirty="0">
              <a:solidFill>
                <a:schemeClr val="bg1">
                  <a:lumMod val="50000"/>
                </a:schemeClr>
              </a:solidFill>
            </a:endParaRPr>
          </a:p>
        </p:txBody>
      </p:sp>
      <p:sp>
        <p:nvSpPr>
          <p:cNvPr id="9" name="pole tekstowe 8"/>
          <p:cNvSpPr txBox="1"/>
          <p:nvPr/>
        </p:nvSpPr>
        <p:spPr>
          <a:xfrm>
            <a:off x="377868" y="989804"/>
            <a:ext cx="11344231" cy="4801314"/>
          </a:xfrm>
          <a:prstGeom prst="rect">
            <a:avLst/>
          </a:prstGeom>
          <a:noFill/>
        </p:spPr>
        <p:txBody>
          <a:bodyPr wrap="square" rtlCol="0">
            <a:spAutoFit/>
          </a:bodyPr>
          <a:lstStyle/>
          <a:p>
            <a:pPr algn="just"/>
            <a:r>
              <a:rPr lang="pl-PL" b="1" dirty="0"/>
              <a:t>TARGET AUDIENCE</a:t>
            </a:r>
            <a:endParaRPr lang="pl-PL" dirty="0"/>
          </a:p>
          <a:p>
            <a:pPr algn="just"/>
            <a:endParaRPr lang="pl-PL" dirty="0"/>
          </a:p>
          <a:p>
            <a:pPr algn="just"/>
            <a:r>
              <a:rPr lang="en-US" dirty="0"/>
              <a:t>The </a:t>
            </a:r>
            <a:r>
              <a:rPr lang="en-US" i="1" dirty="0"/>
              <a:t>PCAP </a:t>
            </a:r>
            <a:r>
              <a:rPr lang="pl-PL" i="1" dirty="0" smtClean="0"/>
              <a:t>| </a:t>
            </a:r>
            <a:r>
              <a:rPr lang="en-US" i="1" dirty="0" smtClean="0"/>
              <a:t>Programming </a:t>
            </a:r>
            <a:r>
              <a:rPr lang="en-US" i="1" dirty="0"/>
              <a:t>Essentials in Python </a:t>
            </a:r>
            <a:r>
              <a:rPr lang="en-US" dirty="0"/>
              <a:t>curriculum is designed for students with little or no prior knowledge of programming</a:t>
            </a:r>
            <a:r>
              <a:rPr lang="pl-PL" dirty="0"/>
              <a:t>.</a:t>
            </a:r>
          </a:p>
          <a:p>
            <a:pPr algn="just"/>
            <a:endParaRPr lang="pl-PL" dirty="0"/>
          </a:p>
          <a:p>
            <a:pPr algn="just"/>
            <a:r>
              <a:rPr lang="pl-PL" b="1" dirty="0"/>
              <a:t>CURRICULUM DESCRIPTION</a:t>
            </a:r>
          </a:p>
          <a:p>
            <a:pPr algn="just"/>
            <a:endParaRPr lang="pl-PL" dirty="0"/>
          </a:p>
          <a:p>
            <a:pPr algn="just"/>
            <a:r>
              <a:rPr lang="en-US" dirty="0"/>
              <a:t>The </a:t>
            </a:r>
            <a:r>
              <a:rPr lang="en-US" i="1" dirty="0"/>
              <a:t>PCAP </a:t>
            </a:r>
            <a:r>
              <a:rPr lang="pl-PL" i="1" dirty="0" smtClean="0"/>
              <a:t>| </a:t>
            </a:r>
            <a:r>
              <a:rPr lang="en-US" i="1" dirty="0" smtClean="0"/>
              <a:t>Programming </a:t>
            </a:r>
            <a:r>
              <a:rPr lang="en-US" i="1" dirty="0"/>
              <a:t>Essentials in Python </a:t>
            </a:r>
            <a:r>
              <a:rPr lang="en-US" dirty="0"/>
              <a:t>course covers all the basics of programming in Python, as well as general computer programming concepts and techniques. The course also familiarizes the student with </a:t>
            </a:r>
            <a:r>
              <a:rPr lang="en-US" dirty="0" smtClean="0"/>
              <a:t>the object-oriented </a:t>
            </a:r>
            <a:r>
              <a:rPr lang="en-US" dirty="0"/>
              <a:t>approach.</a:t>
            </a:r>
            <a:endParaRPr lang="pl-PL" dirty="0"/>
          </a:p>
          <a:p>
            <a:pPr algn="just"/>
            <a:endParaRPr lang="pl-PL" dirty="0"/>
          </a:p>
          <a:p>
            <a:pPr algn="just"/>
            <a:r>
              <a:rPr lang="pl-PL" b="1" dirty="0"/>
              <a:t>TARGET CERTIFICATION</a:t>
            </a:r>
          </a:p>
          <a:p>
            <a:pPr algn="just"/>
            <a:endParaRPr lang="pl-PL" dirty="0"/>
          </a:p>
          <a:p>
            <a:pPr algn="just"/>
            <a:r>
              <a:rPr lang="en-US" dirty="0"/>
              <a:t>The </a:t>
            </a:r>
            <a:r>
              <a:rPr lang="en-US" i="1" dirty="0"/>
              <a:t>PCAP </a:t>
            </a:r>
            <a:r>
              <a:rPr lang="pl-PL" i="1" dirty="0" smtClean="0"/>
              <a:t>| </a:t>
            </a:r>
            <a:r>
              <a:rPr lang="en-US" i="1" dirty="0" smtClean="0"/>
              <a:t>Programming </a:t>
            </a:r>
            <a:r>
              <a:rPr lang="en-US" i="1" dirty="0"/>
              <a:t>Essentials in Python </a:t>
            </a:r>
            <a:r>
              <a:rPr lang="en-US" dirty="0"/>
              <a:t>curriculum helps students prepare for the </a:t>
            </a:r>
            <a:r>
              <a:rPr lang="en-US" i="1" dirty="0"/>
              <a:t>PCAP </a:t>
            </a:r>
            <a:r>
              <a:rPr lang="pl-PL" i="1" dirty="0" smtClean="0"/>
              <a:t>| </a:t>
            </a:r>
            <a:r>
              <a:rPr lang="en-US" i="1" dirty="0" smtClean="0"/>
              <a:t>Python </a:t>
            </a:r>
            <a:r>
              <a:rPr lang="en-US" i="1" dirty="0"/>
              <a:t>Certified Associate Programmer </a:t>
            </a:r>
            <a:r>
              <a:rPr lang="en-US" dirty="0"/>
              <a:t>certification </a:t>
            </a:r>
            <a:r>
              <a:rPr lang="en-US" dirty="0" smtClean="0"/>
              <a:t>exam,</a:t>
            </a:r>
            <a:r>
              <a:rPr lang="pl-PL" dirty="0" smtClean="0"/>
              <a:t> </a:t>
            </a:r>
            <a:r>
              <a:rPr lang="pl-PL" dirty="0" err="1" smtClean="0"/>
              <a:t>available</a:t>
            </a:r>
            <a:r>
              <a:rPr lang="pl-PL" dirty="0" smtClean="0"/>
              <a:t> from </a:t>
            </a:r>
            <a:r>
              <a:rPr lang="pl-PL" dirty="0" err="1" smtClean="0"/>
              <a:t>February</a:t>
            </a:r>
            <a:r>
              <a:rPr lang="pl-PL" dirty="0" smtClean="0"/>
              <a:t> 2018</a:t>
            </a:r>
            <a:r>
              <a:rPr lang="en-US" dirty="0" smtClean="0"/>
              <a:t>. </a:t>
            </a:r>
            <a:r>
              <a:rPr lang="en-US" i="1" dirty="0"/>
              <a:t>PCAP </a:t>
            </a:r>
            <a:r>
              <a:rPr lang="pl-PL" i="1" dirty="0" smtClean="0"/>
              <a:t>| </a:t>
            </a:r>
            <a:r>
              <a:rPr lang="en-US" i="1" dirty="0" smtClean="0"/>
              <a:t>Python </a:t>
            </a:r>
            <a:r>
              <a:rPr lang="en-US" i="1" dirty="0"/>
              <a:t>Certified Associate Programmer </a:t>
            </a:r>
            <a:r>
              <a:rPr lang="en-US" dirty="0"/>
              <a:t>is a professional certification that measures the student’s ability to accomplish coding tasks related to the basics of programming in the Python </a:t>
            </a:r>
            <a:r>
              <a:rPr lang="en-US" dirty="0" smtClean="0"/>
              <a:t>language, </a:t>
            </a:r>
            <a:r>
              <a:rPr lang="en-US" dirty="0"/>
              <a:t>and the fundamental notions and techniques used in object-oriented programming.</a:t>
            </a:r>
            <a:endParaRPr lang="en-GB" dirty="0"/>
          </a:p>
        </p:txBody>
      </p:sp>
    </p:spTree>
    <p:extLst>
      <p:ext uri="{BB962C8B-B14F-4D97-AF65-F5344CB8AC3E}">
        <p14:creationId xmlns:p14="http://schemas.microsoft.com/office/powerpoint/2010/main" val="1675466258"/>
      </p:ext>
    </p:extLst>
  </p:cSld>
  <p:clrMapOvr>
    <a:masterClrMapping/>
  </p:clrMapOvr>
  <p:transition spd="med">
    <p:pull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err="1"/>
              <a:t>course</a:t>
            </a:r>
            <a:r>
              <a:rPr lang="pl-PL" b="1" dirty="0"/>
              <a:t> design</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4</a:t>
            </a:r>
            <a:endParaRPr lang="en-GB" dirty="0">
              <a:solidFill>
                <a:schemeClr val="bg1">
                  <a:lumMod val="50000"/>
                </a:schemeClr>
              </a:solidFill>
            </a:endParaRPr>
          </a:p>
        </p:txBody>
      </p:sp>
      <p:sp>
        <p:nvSpPr>
          <p:cNvPr id="7" name="pole tekstowe 6"/>
          <p:cNvSpPr txBox="1"/>
          <p:nvPr/>
        </p:nvSpPr>
        <p:spPr>
          <a:xfrm>
            <a:off x="535176" y="1777917"/>
            <a:ext cx="11029616" cy="3970318"/>
          </a:xfrm>
          <a:prstGeom prst="rect">
            <a:avLst/>
          </a:prstGeom>
          <a:noFill/>
        </p:spPr>
        <p:txBody>
          <a:bodyPr wrap="square" rtlCol="0">
            <a:spAutoFit/>
          </a:bodyPr>
          <a:lstStyle/>
          <a:p>
            <a:pPr algn="just"/>
            <a:r>
              <a:rPr lang="en-GB" dirty="0"/>
              <a:t>The course is broken down into </a:t>
            </a:r>
            <a:r>
              <a:rPr lang="pl-PL" dirty="0" smtClean="0"/>
              <a:t>5</a:t>
            </a:r>
            <a:r>
              <a:rPr lang="en-GB" dirty="0" smtClean="0"/>
              <a:t> modules</a:t>
            </a:r>
            <a:r>
              <a:rPr lang="pl-PL" dirty="0" smtClean="0"/>
              <a:t> (+ one </a:t>
            </a:r>
            <a:r>
              <a:rPr lang="pl-PL" dirty="0" err="1" smtClean="0"/>
              <a:t>optional</a:t>
            </a:r>
            <a:r>
              <a:rPr lang="pl-PL" dirty="0" smtClean="0"/>
              <a:t> module)</a:t>
            </a:r>
            <a:r>
              <a:rPr lang="en-GB" dirty="0" smtClean="0"/>
              <a:t>:</a:t>
            </a:r>
            <a:endParaRPr lang="pl-PL" dirty="0"/>
          </a:p>
          <a:p>
            <a:pPr algn="just"/>
            <a:endParaRPr lang="pl-PL" dirty="0"/>
          </a:p>
          <a:p>
            <a:r>
              <a:rPr lang="en-US" b="1" dirty="0"/>
              <a:t>Module 1</a:t>
            </a:r>
          </a:p>
          <a:p>
            <a:r>
              <a:rPr lang="en-US" dirty="0"/>
              <a:t>Familiarize the student with the basic methods offered by Python of formatting and outputting data, together with the primary kinds of data and numerical operators, their mutual </a:t>
            </a:r>
            <a:r>
              <a:rPr lang="en-US" dirty="0" smtClean="0"/>
              <a:t>relationships </a:t>
            </a:r>
            <a:r>
              <a:rPr lang="en-US" dirty="0"/>
              <a:t>and </a:t>
            </a:r>
            <a:r>
              <a:rPr lang="en-US" dirty="0" smtClean="0"/>
              <a:t>binding. </a:t>
            </a:r>
            <a:r>
              <a:rPr lang="en-US" dirty="0"/>
              <a:t>Introduce the concept of variables and variable naming conventions. Present the assignment operator, along with the rules governing the building of expressions. Introduce the inputting and converting of data.</a:t>
            </a:r>
          </a:p>
          <a:p>
            <a:pPr algn="just"/>
            <a:endParaRPr lang="pl-PL" dirty="0" smtClean="0"/>
          </a:p>
          <a:p>
            <a:r>
              <a:rPr lang="en-US" b="1" dirty="0"/>
              <a:t>Module 2</a:t>
            </a:r>
          </a:p>
          <a:p>
            <a:r>
              <a:rPr lang="en-US" dirty="0"/>
              <a:t>Familiarize the student with the concept of Boolean values, in order to compare difference values and control the execution paths using the </a:t>
            </a:r>
            <a:r>
              <a:rPr lang="en-US" dirty="0">
                <a:latin typeface="Courier New" charset="0"/>
                <a:ea typeface="Courier New" charset="0"/>
                <a:cs typeface="Courier New" charset="0"/>
              </a:rPr>
              <a:t>if</a:t>
            </a:r>
            <a:r>
              <a:rPr lang="en-US" dirty="0"/>
              <a:t> and </a:t>
            </a:r>
            <a:r>
              <a:rPr lang="en-US" dirty="0">
                <a:latin typeface="Courier New" charset="0"/>
                <a:ea typeface="Courier New" charset="0"/>
                <a:cs typeface="Courier New" charset="0"/>
              </a:rPr>
              <a:t>if-else </a:t>
            </a:r>
            <a:r>
              <a:rPr lang="en-US" dirty="0"/>
              <a:t>instructions. Introduce the utilization of loops (</a:t>
            </a:r>
            <a:r>
              <a:rPr lang="en-US" dirty="0">
                <a:latin typeface="Courier New" charset="0"/>
                <a:ea typeface="Courier New" charset="0"/>
                <a:cs typeface="Courier New" charset="0"/>
              </a:rPr>
              <a:t>while</a:t>
            </a:r>
            <a:r>
              <a:rPr lang="en-US" dirty="0"/>
              <a:t> and </a:t>
            </a:r>
            <a:r>
              <a:rPr lang="en-US" dirty="0">
                <a:latin typeface="Courier New" charset="0"/>
                <a:ea typeface="Courier New" charset="0"/>
                <a:cs typeface="Courier New" charset="0"/>
              </a:rPr>
              <a:t>for</a:t>
            </a:r>
            <a:r>
              <a:rPr lang="en-US" dirty="0"/>
              <a:t>) and how to control their behavior using the </a:t>
            </a:r>
            <a:r>
              <a:rPr lang="en-US" dirty="0">
                <a:latin typeface="Courier New" charset="0"/>
                <a:ea typeface="Courier New" charset="0"/>
                <a:cs typeface="Courier New" charset="0"/>
              </a:rPr>
              <a:t>break</a:t>
            </a:r>
            <a:r>
              <a:rPr lang="en-US" dirty="0"/>
              <a:t> and </a:t>
            </a:r>
            <a:r>
              <a:rPr lang="en-US" dirty="0">
                <a:latin typeface="Courier New" charset="0"/>
                <a:ea typeface="Courier New" charset="0"/>
                <a:cs typeface="Courier New" charset="0"/>
              </a:rPr>
              <a:t>continue</a:t>
            </a:r>
            <a:r>
              <a:rPr lang="en-US" dirty="0"/>
              <a:t> instructions. Present the difference between logical and bitwise operations. Acquaint the student with the concept of lists and list processing, including the iteration provided by the </a:t>
            </a:r>
            <a:r>
              <a:rPr lang="en-US" dirty="0">
                <a:latin typeface="Courier New" charset="0"/>
                <a:ea typeface="Courier New" charset="0"/>
                <a:cs typeface="Courier New" charset="0"/>
              </a:rPr>
              <a:t>for</a:t>
            </a:r>
            <a:r>
              <a:rPr lang="en-US" dirty="0"/>
              <a:t> loop, and slicing. Explain the idea of multi-dimensional arrays</a:t>
            </a:r>
            <a:r>
              <a:rPr lang="en-US" dirty="0" smtClean="0"/>
              <a:t>.</a:t>
            </a:r>
            <a:endParaRPr lang="en-US" dirty="0"/>
          </a:p>
        </p:txBody>
      </p:sp>
    </p:spTree>
    <p:extLst>
      <p:ext uri="{BB962C8B-B14F-4D97-AF65-F5344CB8AC3E}">
        <p14:creationId xmlns:p14="http://schemas.microsoft.com/office/powerpoint/2010/main" val="887222801"/>
      </p:ext>
    </p:extLst>
  </p:cSld>
  <p:clrMapOvr>
    <a:masterClrMapping/>
  </p:clrMapOvr>
  <p:transition spd="med">
    <p:pull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err="1"/>
              <a:t>course</a:t>
            </a:r>
            <a:r>
              <a:rPr lang="pl-PL" b="1" dirty="0"/>
              <a:t> design</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a:solidFill>
                  <a:schemeClr val="bg1">
                    <a:lumMod val="50000"/>
                  </a:schemeClr>
                </a:solidFill>
              </a:rPr>
              <a:t>5</a:t>
            </a:r>
            <a:endParaRPr lang="en-GB">
              <a:solidFill>
                <a:schemeClr val="bg1">
                  <a:lumMod val="50000"/>
                </a:schemeClr>
              </a:solidFill>
            </a:endParaRPr>
          </a:p>
        </p:txBody>
      </p:sp>
      <p:sp>
        <p:nvSpPr>
          <p:cNvPr id="7" name="pole tekstowe 6"/>
          <p:cNvSpPr txBox="1"/>
          <p:nvPr/>
        </p:nvSpPr>
        <p:spPr>
          <a:xfrm>
            <a:off x="535176" y="1909804"/>
            <a:ext cx="11029616" cy="3693319"/>
          </a:xfrm>
          <a:prstGeom prst="rect">
            <a:avLst/>
          </a:prstGeom>
          <a:noFill/>
        </p:spPr>
        <p:txBody>
          <a:bodyPr wrap="square" rtlCol="0">
            <a:spAutoFit/>
          </a:bodyPr>
          <a:lstStyle/>
          <a:p>
            <a:r>
              <a:rPr lang="en-US" b="1" dirty="0"/>
              <a:t>Module 3</a:t>
            </a:r>
          </a:p>
          <a:p>
            <a:r>
              <a:rPr lang="en-US" dirty="0"/>
              <a:t>Acquaint the student with the defining and using of functions – their rationale, purpose, conventions, and traps. Present the concept of passing arguments in different ways and setting their default values, along with the mechanisms of returning the function’s results. Explain name scope issues. Introduce new data aggregates: tuples and dictionaries, and show their role in data processing. </a:t>
            </a:r>
            <a:endParaRPr lang="pl-PL" dirty="0" smtClean="0"/>
          </a:p>
          <a:p>
            <a:endParaRPr lang="pl-PL" dirty="0" smtClean="0"/>
          </a:p>
          <a:p>
            <a:r>
              <a:rPr lang="en-US" b="1" dirty="0"/>
              <a:t>Module 4</a:t>
            </a:r>
          </a:p>
          <a:p>
            <a:r>
              <a:rPr lang="en-US" dirty="0"/>
              <a:t>Familiarize the student with Python modules: their rationale, function, how to import them in different ways, and present the content of some standard modules provided by Python. Present the way in which modules are coupled together to make packages</a:t>
            </a:r>
            <a:r>
              <a:rPr lang="en-US" dirty="0" smtClean="0"/>
              <a:t>.  </a:t>
            </a:r>
            <a:r>
              <a:rPr lang="en-US" dirty="0"/>
              <a:t>Acquaint the student with the concept of an exception and Python’s implementation of it, including the </a:t>
            </a:r>
            <a:r>
              <a:rPr lang="en-US" dirty="0">
                <a:latin typeface="Courier New" charset="0"/>
                <a:ea typeface="Courier New" charset="0"/>
                <a:cs typeface="Courier New" charset="0"/>
              </a:rPr>
              <a:t>try-except </a:t>
            </a:r>
            <a:r>
              <a:rPr lang="en-US" dirty="0"/>
              <a:t>instruction, with its applications, and the </a:t>
            </a:r>
            <a:r>
              <a:rPr lang="en-US" dirty="0">
                <a:latin typeface="Courier New" charset="0"/>
                <a:ea typeface="Courier New" charset="0"/>
                <a:cs typeface="Courier New" charset="0"/>
              </a:rPr>
              <a:t>raise</a:t>
            </a:r>
            <a:r>
              <a:rPr lang="en-US" dirty="0"/>
              <a:t> instruction. Introduce strings and their specific methods, together with their similarities and differences compared to lists. </a:t>
            </a:r>
          </a:p>
          <a:p>
            <a:endParaRPr lang="en-US" dirty="0"/>
          </a:p>
        </p:txBody>
      </p:sp>
    </p:spTree>
    <p:extLst>
      <p:ext uri="{BB962C8B-B14F-4D97-AF65-F5344CB8AC3E}">
        <p14:creationId xmlns:p14="http://schemas.microsoft.com/office/powerpoint/2010/main" val="546988889"/>
      </p:ext>
    </p:extLst>
  </p:cSld>
  <p:clrMapOvr>
    <a:masterClrMapping/>
  </p:clrMapOvr>
  <p:transition spd="med">
    <p:pull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35176" y="689456"/>
            <a:ext cx="11029616" cy="1013800"/>
          </a:xfrm>
        </p:spPr>
        <p:txBody>
          <a:bodyPr/>
          <a:lstStyle/>
          <a:p>
            <a:r>
              <a:rPr lang="pl-PL" b="1" dirty="0" err="1"/>
              <a:t>course</a:t>
            </a:r>
            <a:r>
              <a:rPr lang="pl-PL" b="1" dirty="0"/>
              <a:t> design</a:t>
            </a:r>
            <a:endParaRPr lang="en-GB" b="1" dirty="0"/>
          </a:p>
        </p:txBody>
      </p:sp>
      <p:pic>
        <p:nvPicPr>
          <p:cNvPr id="4" name="Symbol zastępczy zawartości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p:spPr>
      </p:pic>
      <p:sp>
        <p:nvSpPr>
          <p:cNvPr id="8" name="Symbol zastępczy stopki 6"/>
          <p:cNvSpPr txBox="1">
            <a:spLocks/>
          </p:cNvSpPr>
          <p:nvPr/>
        </p:nvSpPr>
        <p:spPr>
          <a:xfrm>
            <a:off x="314492" y="6472511"/>
            <a:ext cx="691721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cap="all">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9" name="Symbol zastępczy numeru slajdu 7"/>
          <p:cNvSpPr txBox="1">
            <a:spLocks/>
          </p:cNvSpPr>
          <p:nvPr/>
        </p:nvSpPr>
        <p:spPr>
          <a:xfrm>
            <a:off x="10761500" y="6476837"/>
            <a:ext cx="105251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dirty="0" smtClean="0">
                <a:solidFill>
                  <a:schemeClr val="bg1">
                    <a:lumMod val="50000"/>
                  </a:schemeClr>
                </a:solidFill>
              </a:rPr>
              <a:t>6</a:t>
            </a:r>
            <a:endParaRPr lang="en-GB" dirty="0">
              <a:solidFill>
                <a:schemeClr val="bg1">
                  <a:lumMod val="50000"/>
                </a:schemeClr>
              </a:solidFill>
            </a:endParaRPr>
          </a:p>
        </p:txBody>
      </p:sp>
      <p:sp>
        <p:nvSpPr>
          <p:cNvPr id="7" name="pole tekstowe 6"/>
          <p:cNvSpPr txBox="1"/>
          <p:nvPr/>
        </p:nvSpPr>
        <p:spPr>
          <a:xfrm>
            <a:off x="535176" y="1909804"/>
            <a:ext cx="11029616" cy="4247317"/>
          </a:xfrm>
          <a:prstGeom prst="rect">
            <a:avLst/>
          </a:prstGeom>
          <a:noFill/>
        </p:spPr>
        <p:txBody>
          <a:bodyPr wrap="square" rtlCol="0">
            <a:spAutoFit/>
          </a:bodyPr>
          <a:lstStyle/>
          <a:p>
            <a:r>
              <a:rPr lang="en-US" b="1" dirty="0"/>
              <a:t>Module 5</a:t>
            </a:r>
          </a:p>
          <a:p>
            <a:r>
              <a:rPr lang="en-US" dirty="0"/>
              <a:t>Acquaint the student with the fundamentals of OOP (Object Oriented Programming) and the way they are adopted in Python, showing the difference between OOP and the classical, procedural approach. Present the standard objective features: inheritance, abstraction, encapsulation, and polymorphism, along with Python-specific issues like instance vs. class variables, and Python’s implementation of inheritance. Exceptions are discussed again in a more detailed way, showing their objective nature. Familiarize the student with Python’s generators (the </a:t>
            </a:r>
            <a:r>
              <a:rPr lang="en-US" dirty="0">
                <a:latin typeface="Courier New" charset="0"/>
                <a:ea typeface="Courier New" charset="0"/>
                <a:cs typeface="Courier New" charset="0"/>
              </a:rPr>
              <a:t>yield</a:t>
            </a:r>
            <a:r>
              <a:rPr lang="en-US" dirty="0"/>
              <a:t> instruction) and closures (the </a:t>
            </a:r>
            <a:r>
              <a:rPr lang="en-US" dirty="0">
                <a:latin typeface="Courier New" charset="0"/>
                <a:ea typeface="Courier New" charset="0"/>
                <a:cs typeface="Courier New" charset="0"/>
              </a:rPr>
              <a:t>lambda</a:t>
            </a:r>
            <a:r>
              <a:rPr lang="en-US" dirty="0"/>
              <a:t> keyword). Demonstrate the means Python developers can use to process (create, read, and write) files.</a:t>
            </a:r>
          </a:p>
          <a:p>
            <a:endParaRPr lang="pl-PL" dirty="0" smtClean="0"/>
          </a:p>
          <a:p>
            <a:r>
              <a:rPr lang="pl-PL" b="1" dirty="0" smtClean="0"/>
              <a:t>Module 0 (</a:t>
            </a:r>
            <a:r>
              <a:rPr lang="pl-PL" b="1" dirty="0" err="1" smtClean="0"/>
              <a:t>optional</a:t>
            </a:r>
            <a:r>
              <a:rPr lang="pl-PL" b="1" dirty="0" smtClean="0"/>
              <a:t>)</a:t>
            </a:r>
          </a:p>
          <a:p>
            <a:r>
              <a:rPr lang="en-US" dirty="0"/>
              <a:t>Familiarize the student with the fundamentals of computer programming: how the computer works, how the program is executed, how the programming language is defined and constructed, what the difference is between compilation and interpretation, what Python is, how it is positioned among other programming languages, and what distinguishes the different versions of Python. Demonstrate a simple way to download, install, and run the Python environment on a personal computer</a:t>
            </a:r>
            <a:r>
              <a:rPr lang="en-US" dirty="0" smtClean="0"/>
              <a:t>.</a:t>
            </a:r>
            <a:endParaRPr lang="en-US" dirty="0"/>
          </a:p>
        </p:txBody>
      </p:sp>
    </p:spTree>
    <p:extLst>
      <p:ext uri="{BB962C8B-B14F-4D97-AF65-F5344CB8AC3E}">
        <p14:creationId xmlns:p14="http://schemas.microsoft.com/office/powerpoint/2010/main" val="4101357682"/>
      </p:ext>
    </p:extLst>
  </p:cSld>
  <p:clrMapOvr>
    <a:masterClrMapping/>
  </p:clrMapOvr>
  <p:transition spd="med">
    <p:pull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ymbol zastępczy zawartości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PYTHON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7</a:t>
            </a:r>
            <a:endParaRPr lang="en-GB" dirty="0">
              <a:solidFill>
                <a:schemeClr val="bg1">
                  <a:lumMod val="50000"/>
                </a:schemeClr>
              </a:solidFill>
            </a:endParaRPr>
          </a:p>
        </p:txBody>
      </p:sp>
      <p:sp>
        <p:nvSpPr>
          <p:cNvPr id="14" name="pole tekstowe 13"/>
          <p:cNvSpPr txBox="1"/>
          <p:nvPr/>
        </p:nvSpPr>
        <p:spPr>
          <a:xfrm>
            <a:off x="377869" y="107950"/>
            <a:ext cx="1765300" cy="381000"/>
          </a:xfrm>
          <a:prstGeom prst="rect">
            <a:avLst/>
          </a:prstGeom>
          <a:noFill/>
        </p:spPr>
        <p:txBody>
          <a:bodyPr wrap="square" rtlCol="0">
            <a:spAutoFit/>
          </a:bodyPr>
          <a:lstStyle/>
          <a:p>
            <a:r>
              <a:rPr lang="pl-PL" dirty="0"/>
              <a:t>COURSEWARE</a:t>
            </a:r>
            <a:endParaRPr lang="en-GB" dirty="0"/>
          </a:p>
        </p:txBody>
      </p:sp>
      <p:pic>
        <p:nvPicPr>
          <p:cNvPr id="5" name="Obraz 4">
            <a:extLst>
              <a:ext uri="{FF2B5EF4-FFF2-40B4-BE49-F238E27FC236}">
                <a16:creationId xmlns:a16="http://schemas.microsoft.com/office/drawing/2014/main" id="{5CCE580A-ACE4-4B0F-B474-2F8752A6E2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326" y="800100"/>
            <a:ext cx="6937378" cy="3135796"/>
          </a:xfrm>
          <a:prstGeom prst="rect">
            <a:avLst/>
          </a:prstGeom>
        </p:spPr>
      </p:pic>
      <p:pic>
        <p:nvPicPr>
          <p:cNvPr id="2" name="Picture 1"/>
          <p:cNvPicPr>
            <a:picLocks noChangeAspect="1"/>
          </p:cNvPicPr>
          <p:nvPr/>
        </p:nvPicPr>
        <p:blipFill>
          <a:blip r:embed="rId5"/>
          <a:stretch>
            <a:fillRect/>
          </a:stretch>
        </p:blipFill>
        <p:spPr>
          <a:xfrm>
            <a:off x="4499356" y="1807792"/>
            <a:ext cx="7668746" cy="4286910"/>
          </a:xfrm>
          <a:prstGeom prst="rect">
            <a:avLst/>
          </a:prstGeom>
        </p:spPr>
      </p:pic>
      <p:sp>
        <p:nvSpPr>
          <p:cNvPr id="13" name="pole tekstowe 12"/>
          <p:cNvSpPr txBox="1"/>
          <p:nvPr/>
        </p:nvSpPr>
        <p:spPr>
          <a:xfrm>
            <a:off x="7372273" y="782095"/>
            <a:ext cx="1922911" cy="369332"/>
          </a:xfrm>
          <a:prstGeom prst="rect">
            <a:avLst/>
          </a:prstGeom>
          <a:solidFill>
            <a:schemeClr val="bg1"/>
          </a:solidFill>
          <a:ln>
            <a:solidFill>
              <a:schemeClr val="bg1">
                <a:lumMod val="50000"/>
              </a:schemeClr>
            </a:solidFill>
          </a:ln>
        </p:spPr>
        <p:txBody>
          <a:bodyPr wrap="square" rtlCol="0">
            <a:spAutoFit/>
          </a:bodyPr>
          <a:lstStyle/>
          <a:p>
            <a:r>
              <a:rPr lang="pl-PL" b="1" dirty="0"/>
              <a:t>Course Content</a:t>
            </a:r>
            <a:endParaRPr lang="en-GB" b="1" dirty="0"/>
          </a:p>
        </p:txBody>
      </p:sp>
      <p:sp>
        <p:nvSpPr>
          <p:cNvPr id="12" name="pole tekstowe 11"/>
          <p:cNvSpPr txBox="1"/>
          <p:nvPr/>
        </p:nvSpPr>
        <p:spPr>
          <a:xfrm>
            <a:off x="1779602" y="5725370"/>
            <a:ext cx="2895600" cy="369332"/>
          </a:xfrm>
          <a:prstGeom prst="rect">
            <a:avLst/>
          </a:prstGeom>
          <a:solidFill>
            <a:schemeClr val="bg1"/>
          </a:solidFill>
          <a:ln>
            <a:solidFill>
              <a:schemeClr val="bg1">
                <a:lumMod val="50000"/>
              </a:schemeClr>
            </a:solidFill>
          </a:ln>
        </p:spPr>
        <p:txBody>
          <a:bodyPr wrap="square" rtlCol="0">
            <a:spAutoFit/>
          </a:bodyPr>
          <a:lstStyle/>
          <a:p>
            <a:r>
              <a:rPr lang="pl-PL" b="1" dirty="0"/>
              <a:t>Course </a:t>
            </a:r>
            <a:r>
              <a:rPr lang="pl-PL" b="1" dirty="0" err="1"/>
              <a:t>Page</a:t>
            </a:r>
            <a:r>
              <a:rPr lang="pl-PL" b="1" dirty="0"/>
              <a:t> in </a:t>
            </a:r>
            <a:r>
              <a:rPr lang="pl-PL" b="1" dirty="0" err="1"/>
              <a:t>NetSpace</a:t>
            </a:r>
            <a:endParaRPr lang="en-GB" b="1" dirty="0"/>
          </a:p>
        </p:txBody>
      </p:sp>
    </p:spTree>
    <p:extLst>
      <p:ext uri="{BB962C8B-B14F-4D97-AF65-F5344CB8AC3E}">
        <p14:creationId xmlns:p14="http://schemas.microsoft.com/office/powerpoint/2010/main" val="3924420651"/>
      </p:ext>
    </p:extLst>
  </p:cSld>
  <p:clrMapOvr>
    <a:masterClrMapping/>
  </p:clrMapOvr>
  <p:transition spd="med">
    <p:pull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93058" y="782512"/>
            <a:ext cx="10467009" cy="5143507"/>
          </a:xfrm>
          <a:prstGeom prst="rect">
            <a:avLst/>
          </a:prstGeom>
        </p:spPr>
      </p:pic>
      <p:pic>
        <p:nvPicPr>
          <p:cNvPr id="6" name="Symbol zastępczy zawartości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V="1">
            <a:off x="377869" y="6362700"/>
            <a:ext cx="11344231" cy="79110"/>
          </a:xfrm>
          <a:prstGeom prst="rect">
            <a:avLst/>
          </a:prstGeom>
        </p:spPr>
      </p:pic>
      <p:sp>
        <p:nvSpPr>
          <p:cNvPr id="7" name="Symbol zastępczy stopki 6"/>
          <p:cNvSpPr>
            <a:spLocks noGrp="1"/>
          </p:cNvSpPr>
          <p:nvPr>
            <p:ph type="ftr" sz="quarter" idx="11"/>
          </p:nvPr>
        </p:nvSpPr>
        <p:spPr>
          <a:xfrm>
            <a:off x="314492" y="6472511"/>
            <a:ext cx="6917210" cy="365125"/>
          </a:xfrm>
        </p:spPr>
        <p:txBody>
          <a:bodyPr/>
          <a:lstStyle/>
          <a:p>
            <a:r>
              <a:rPr lang="pl-PL" dirty="0">
                <a:solidFill>
                  <a:schemeClr val="bg1">
                    <a:lumMod val="50000"/>
                  </a:schemeClr>
                </a:solidFill>
              </a:rPr>
              <a:t>© 2017 </a:t>
            </a:r>
            <a:r>
              <a:rPr lang="pl-PL" dirty="0" err="1">
                <a:solidFill>
                  <a:schemeClr val="bg1">
                    <a:lumMod val="50000"/>
                  </a:schemeClr>
                </a:solidFill>
              </a:rPr>
              <a:t>Python</a:t>
            </a:r>
            <a:r>
              <a:rPr lang="pl-PL" dirty="0">
                <a:solidFill>
                  <a:schemeClr val="bg1">
                    <a:lumMod val="50000"/>
                  </a:schemeClr>
                </a:solidFill>
              </a:rPr>
              <a:t> </a:t>
            </a:r>
            <a:r>
              <a:rPr lang="pl-PL" dirty="0" err="1">
                <a:solidFill>
                  <a:schemeClr val="bg1">
                    <a:lumMod val="50000"/>
                  </a:schemeClr>
                </a:solidFill>
              </a:rPr>
              <a:t>Institute</a:t>
            </a:r>
            <a:r>
              <a:rPr lang="pl-PL" dirty="0">
                <a:solidFill>
                  <a:schemeClr val="bg1">
                    <a:lumMod val="50000"/>
                  </a:schemeClr>
                </a:solidFill>
              </a:rPr>
              <a:t> and/or </a:t>
            </a:r>
            <a:r>
              <a:rPr lang="pl-PL" dirty="0" err="1">
                <a:solidFill>
                  <a:schemeClr val="bg1">
                    <a:lumMod val="50000"/>
                  </a:schemeClr>
                </a:solidFill>
              </a:rPr>
              <a:t>affiliates</a:t>
            </a:r>
            <a:r>
              <a:rPr lang="pl-PL" dirty="0">
                <a:solidFill>
                  <a:schemeClr val="bg1">
                    <a:lumMod val="50000"/>
                  </a:schemeClr>
                </a:solidFill>
              </a:rPr>
              <a:t> | ALL RIGHTS </a:t>
            </a:r>
            <a:r>
              <a:rPr lang="pl-PL" dirty="0" err="1">
                <a:solidFill>
                  <a:schemeClr val="bg1">
                    <a:lumMod val="50000"/>
                  </a:schemeClr>
                </a:solidFill>
              </a:rPr>
              <a:t>reserved</a:t>
            </a:r>
            <a:r>
              <a:rPr lang="pl-PL" dirty="0">
                <a:solidFill>
                  <a:schemeClr val="bg1">
                    <a:lumMod val="50000"/>
                  </a:schemeClr>
                </a:solidFill>
              </a:rPr>
              <a:t>.</a:t>
            </a:r>
            <a:endParaRPr lang="en-GB" dirty="0">
              <a:solidFill>
                <a:schemeClr val="bg1">
                  <a:lumMod val="50000"/>
                </a:schemeClr>
              </a:solidFill>
            </a:endParaRPr>
          </a:p>
        </p:txBody>
      </p:sp>
      <p:sp>
        <p:nvSpPr>
          <p:cNvPr id="8" name="Symbol zastępczy numeru slajdu 7"/>
          <p:cNvSpPr>
            <a:spLocks noGrp="1"/>
          </p:cNvSpPr>
          <p:nvPr>
            <p:ph type="sldNum" sz="quarter" idx="12"/>
          </p:nvPr>
        </p:nvSpPr>
        <p:spPr>
          <a:xfrm>
            <a:off x="10761500" y="6476837"/>
            <a:ext cx="1052510" cy="365125"/>
          </a:xfrm>
        </p:spPr>
        <p:txBody>
          <a:bodyPr/>
          <a:lstStyle/>
          <a:p>
            <a:r>
              <a:rPr lang="pl-PL" dirty="0" smtClean="0">
                <a:solidFill>
                  <a:schemeClr val="bg1">
                    <a:lumMod val="50000"/>
                  </a:schemeClr>
                </a:solidFill>
              </a:rPr>
              <a:t>8</a:t>
            </a:r>
            <a:endParaRPr lang="en-GB" dirty="0">
              <a:solidFill>
                <a:schemeClr val="bg1">
                  <a:lumMod val="50000"/>
                </a:schemeClr>
              </a:solidFill>
            </a:endParaRPr>
          </a:p>
        </p:txBody>
      </p:sp>
      <p:sp>
        <p:nvSpPr>
          <p:cNvPr id="12" name="pole tekstowe 11"/>
          <p:cNvSpPr txBox="1"/>
          <p:nvPr/>
        </p:nvSpPr>
        <p:spPr>
          <a:xfrm>
            <a:off x="10038559" y="1795521"/>
            <a:ext cx="1074918" cy="369332"/>
          </a:xfrm>
          <a:prstGeom prst="rect">
            <a:avLst/>
          </a:prstGeom>
          <a:solidFill>
            <a:schemeClr val="bg1"/>
          </a:solidFill>
          <a:ln>
            <a:solidFill>
              <a:schemeClr val="bg1">
                <a:lumMod val="50000"/>
              </a:schemeClr>
            </a:solidFill>
          </a:ln>
        </p:spPr>
        <p:txBody>
          <a:bodyPr wrap="square" rtlCol="0">
            <a:spAutoFit/>
          </a:bodyPr>
          <a:lstStyle/>
          <a:p>
            <a:r>
              <a:rPr lang="pl-PL" b="1" dirty="0" err="1" smtClean="0"/>
              <a:t>Quizzes</a:t>
            </a:r>
            <a:endParaRPr lang="en-GB" b="1" dirty="0"/>
          </a:p>
        </p:txBody>
      </p:sp>
      <p:sp>
        <p:nvSpPr>
          <p:cNvPr id="14" name="pole tekstowe 13"/>
          <p:cNvSpPr txBox="1"/>
          <p:nvPr/>
        </p:nvSpPr>
        <p:spPr>
          <a:xfrm>
            <a:off x="377869" y="107950"/>
            <a:ext cx="1765300" cy="381000"/>
          </a:xfrm>
          <a:prstGeom prst="rect">
            <a:avLst/>
          </a:prstGeom>
          <a:noFill/>
        </p:spPr>
        <p:txBody>
          <a:bodyPr wrap="square" rtlCol="0">
            <a:spAutoFit/>
          </a:bodyPr>
          <a:lstStyle/>
          <a:p>
            <a:r>
              <a:rPr lang="pl-PL"/>
              <a:t>COURSEWARE</a:t>
            </a:r>
            <a:endParaRPr lang="en-GB"/>
          </a:p>
        </p:txBody>
      </p:sp>
    </p:spTree>
    <p:extLst>
      <p:ext uri="{BB962C8B-B14F-4D97-AF65-F5344CB8AC3E}">
        <p14:creationId xmlns:p14="http://schemas.microsoft.com/office/powerpoint/2010/main" val="1190589417"/>
      </p:ext>
    </p:extLst>
  </p:cSld>
  <p:clrMapOvr>
    <a:masterClrMapping/>
  </p:clrMapOvr>
  <p:transition spd="med">
    <p:pull dir="r"/>
  </p:transition>
</p:sld>
</file>

<file path=ppt/theme/theme1.xml><?xml version="1.0" encoding="utf-8"?>
<a:theme xmlns:a="http://schemas.openxmlformats.org/drawingml/2006/main" name="Dywidenda">
  <a:themeElements>
    <a:clrScheme name="Dywidenda">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ywidenda">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ywidenda">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TM03457464[[fn=Dywidenda]]</Template>
  <TotalTime>1358</TotalTime>
  <Words>1918</Words>
  <Application>Microsoft Office PowerPoint</Application>
  <PresentationFormat>Widescreen</PresentationFormat>
  <Paragraphs>273</Paragraphs>
  <Slides>23</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Calibri</vt:lpstr>
      <vt:lpstr>Courier New</vt:lpstr>
      <vt:lpstr>Gill Sans MT</vt:lpstr>
      <vt:lpstr>Symbol</vt:lpstr>
      <vt:lpstr>Times New Roman</vt:lpstr>
      <vt:lpstr>Wingdings</vt:lpstr>
      <vt:lpstr>Wingdings 2</vt:lpstr>
      <vt:lpstr>Dywidenda</vt:lpstr>
      <vt:lpstr>PowerPoint Presentation</vt:lpstr>
      <vt:lpstr>CONTENTS</vt:lpstr>
      <vt:lpstr>overview</vt:lpstr>
      <vt:lpstr>PowerPoint Presentation</vt:lpstr>
      <vt:lpstr>course design</vt:lpstr>
      <vt:lpstr>course design</vt:lpstr>
      <vt:lpstr>course design</vt:lpstr>
      <vt:lpstr>PowerPoint Presentation</vt:lpstr>
      <vt:lpstr>PowerPoint Presentation</vt:lpstr>
      <vt:lpstr>PowerPoint Presentation</vt:lpstr>
      <vt:lpstr>PowerPoint Presentation</vt:lpstr>
      <vt:lpstr>SCOPE AND SEQUENCE</vt:lpstr>
      <vt:lpstr>PowerPoint Presentation</vt:lpstr>
      <vt:lpstr>PowerPoint Presentation</vt:lpstr>
      <vt:lpstr>PowerPoint Presentation</vt:lpstr>
      <vt:lpstr>PowerPoint Presentation</vt:lpstr>
      <vt:lpstr>HOW TO USE THE COURSE</vt:lpstr>
      <vt:lpstr>Certification</vt:lpstr>
      <vt:lpstr>WHY LEARN PROGRAMMING</vt:lpstr>
      <vt:lpstr>Why learn PYTHON</vt:lpstr>
      <vt:lpstr>Python EXAMPLES</vt:lpstr>
      <vt:lpstr>PowerPoint Presentation</vt:lpstr>
      <vt:lpstr>KEY TAKEAWAYS</vt:lpstr>
    </vt:vector>
  </TitlesOfParts>
  <Company>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 Programming Essentials in C Overview</dc:title>
  <dc:creator>Grzegorz Czuchaj</dc:creator>
  <cp:lastModifiedBy>GC</cp:lastModifiedBy>
  <cp:revision>188</cp:revision>
  <dcterms:created xsi:type="dcterms:W3CDTF">2016-07-04T10:04:23Z</dcterms:created>
  <dcterms:modified xsi:type="dcterms:W3CDTF">2017-12-19T18:21:52Z</dcterms:modified>
  <cp:contentStatus/>
</cp:coreProperties>
</file>